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0"/>
  </p:notesMasterIdLst>
  <p:handoutMasterIdLst>
    <p:handoutMasterId r:id="rId11"/>
  </p:handoutMasterIdLst>
  <p:sldIdLst>
    <p:sldId id="975" r:id="rId2"/>
    <p:sldId id="958" r:id="rId3"/>
    <p:sldId id="959" r:id="rId4"/>
    <p:sldId id="976" r:id="rId5"/>
    <p:sldId id="977" r:id="rId6"/>
    <p:sldId id="978" r:id="rId7"/>
    <p:sldId id="979" r:id="rId8"/>
    <p:sldId id="980" r:id="rId9"/>
  </p:sldIdLst>
  <p:sldSz cx="12192000" cy="6858000"/>
  <p:notesSz cx="6858000" cy="9144000"/>
  <p:embeddedFontLst>
    <p:embeddedFont>
      <p:font typeface="Cambria Math" panose="02040503050406030204" pitchFamily="18" charset="0"/>
      <p:regular r:id="rId12"/>
    </p:embeddedFont>
    <p:embeddedFont>
      <p:font typeface="Tahoma" panose="020B0604030504040204" pitchFamily="34" charset="0"/>
      <p:regular r:id="rId13"/>
      <p:bold r:id="rId14"/>
    </p:embeddedFont>
    <p:embeddedFont>
      <p:font typeface="Calibri" panose="020F0502020204030204" pitchFamily="34" charset="0"/>
      <p:regular r:id="rId15"/>
      <p:bold r:id="rId16"/>
      <p:italic r:id="rId17"/>
      <p:boldItalic r:id="rId18"/>
    </p:embeddedFont>
    <p:embeddedFont>
      <p:font typeface="Arial Narrow" panose="020B0606020202030204" pitchFamily="34" charset="0"/>
      <p:regular r:id="rId19"/>
      <p:bold r:id="rId20"/>
      <p:italic r:id="rId21"/>
      <p:boldItalic r:id="rId22"/>
    </p:embeddedFont>
  </p:embeddedFontLst>
  <p:custDataLst>
    <p:tags r:id="rId23"/>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709" userDrawn="1">
          <p15:clr>
            <a:srgbClr val="A4A3A4"/>
          </p15:clr>
        </p15:guide>
        <p15:guide id="2" orient="horz" pos="888" userDrawn="1">
          <p15:clr>
            <a:srgbClr val="A4A3A4"/>
          </p15:clr>
        </p15:guide>
        <p15:guide id="3" pos="3840" userDrawn="1">
          <p15:clr>
            <a:srgbClr val="A4A3A4"/>
          </p15:clr>
        </p15:guide>
        <p15:guide id="4" pos="2388" userDrawn="1">
          <p15:clr>
            <a:srgbClr val="A4A3A4"/>
          </p15:clr>
        </p15:guide>
        <p15:guide id="5" orient="horz" pos="2160" userDrawn="1">
          <p15:clr>
            <a:srgbClr val="A4A3A4"/>
          </p15:clr>
        </p15:guide>
        <p15:guide id="6" pos="5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76CE"/>
    <a:srgbClr val="6565FF"/>
    <a:srgbClr val="21193E"/>
    <a:srgbClr val="218B33"/>
    <a:srgbClr val="26A23B"/>
    <a:srgbClr val="04AC04"/>
    <a:srgbClr val="3399FF"/>
    <a:srgbClr val="CCECFF"/>
    <a:srgbClr val="2BC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93201" autoAdjust="0"/>
  </p:normalViewPr>
  <p:slideViewPr>
    <p:cSldViewPr snapToGrid="0" snapToObjects="1">
      <p:cViewPr varScale="1">
        <p:scale>
          <a:sx n="76" d="100"/>
          <a:sy n="76" d="100"/>
        </p:scale>
        <p:origin x="156" y="468"/>
      </p:cViewPr>
      <p:guideLst>
        <p:guide orient="horz" pos="3709"/>
        <p:guide orient="horz" pos="888"/>
        <p:guide pos="3840"/>
        <p:guide pos="2388"/>
        <p:guide orient="horz" pos="2160"/>
        <p:guide pos="50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25C01254-5541-42EE-929A-7A5CD7612AE6}" type="slidenum">
              <a:rPr lang="en-CA" altLang="en-US"/>
              <a:pPr>
                <a:defRPr/>
              </a:pPr>
              <a:t>‹#›</a:t>
            </a:fld>
            <a:endParaRPr lang="en-CA" altLang="en-US"/>
          </a:p>
        </p:txBody>
      </p:sp>
    </p:spTree>
    <p:extLst>
      <p:ext uri="{BB962C8B-B14F-4D97-AF65-F5344CB8AC3E}">
        <p14:creationId xmlns:p14="http://schemas.microsoft.com/office/powerpoint/2010/main" val="311334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F285DDF3-88CB-4F42-8972-276A545FE389}" type="slidenum">
              <a:rPr lang="en-CA" altLang="en-US"/>
              <a:pPr>
                <a:defRPr/>
              </a:pPr>
              <a:t>‹#›</a:t>
            </a:fld>
            <a:endParaRPr lang="en-CA" altLang="en-US"/>
          </a:p>
        </p:txBody>
      </p:sp>
    </p:spTree>
    <p:extLst>
      <p:ext uri="{BB962C8B-B14F-4D97-AF65-F5344CB8AC3E}">
        <p14:creationId xmlns:p14="http://schemas.microsoft.com/office/powerpoint/2010/main" val="1329769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D368297-6211-4F86-A40D-4A6AAD43FA51}" type="slidenum">
              <a:rPr lang="en-CA" altLang="en-US" sz="1200">
                <a:latin typeface="Tahoma" panose="020B0604030504040204" pitchFamily="34" charset="0"/>
              </a:rPr>
              <a:pPr algn="r" eaLnBrk="1" hangingPunct="1">
                <a:spcBef>
                  <a:spcPct val="0"/>
                </a:spcBef>
              </a:pPr>
              <a:t>1</a:t>
            </a:fld>
            <a:endParaRPr lang="en-CA" altLang="en-US" sz="1200">
              <a:latin typeface="Tahoma" panose="020B0604030504040204" pitchFamily="34" charset="0"/>
            </a:endParaRPr>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87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5618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621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8678"/>
            <a:ext cx="12192000" cy="955675"/>
          </a:xfrm>
        </p:spPr>
        <p:txBody>
          <a:bodyPr/>
          <a:lstStyle/>
          <a:p>
            <a:r>
              <a:rPr lang="en-US" dirty="0"/>
              <a:t>Click to edit Master title style</a:t>
            </a:r>
          </a:p>
        </p:txBody>
      </p:sp>
      <p:sp>
        <p:nvSpPr>
          <p:cNvPr id="3" name="Content Placeholder 2"/>
          <p:cNvSpPr>
            <a:spLocks noGrp="1"/>
          </p:cNvSpPr>
          <p:nvPr>
            <p:ph idx="1"/>
          </p:nvPr>
        </p:nvSpPr>
        <p:spPr>
          <a:xfrm>
            <a:off x="545592" y="1527049"/>
            <a:ext cx="11158728" cy="4525963"/>
          </a:xfrm>
        </p:spPr>
        <p:txBody>
          <a:bodyPr/>
          <a:lstStyle>
            <a:lvl1pPr marL="457200" indent="-457200">
              <a:buFont typeface="Arial" panose="020B0604020202020204" pitchFamily="34" charset="0"/>
              <a:buChar char="•"/>
              <a:defRPr baseline="0">
                <a:latin typeface="Times New Roman" panose="02020603050405020304" pitchFamily="18" charset="0"/>
              </a:defRPr>
            </a:lvl1pPr>
            <a:lvl2pPr marL="742950" indent="-285750">
              <a:buFont typeface="Arial" panose="020B0604020202020204" pitchFamily="34" charset="0"/>
              <a:buChar char="•"/>
              <a:defRPr baseline="0">
                <a:latin typeface="Times New Roman" panose="02020603050405020304" pitchFamily="18" charset="0"/>
              </a:defRPr>
            </a:lvl2pPr>
            <a:lvl3pPr marL="1143000" indent="-228600">
              <a:buFont typeface="Arial" panose="020B0604020202020204" pitchFamily="34" charset="0"/>
              <a:buChar char="•"/>
              <a:defRPr baseline="0">
                <a:latin typeface="Times New Roman" panose="02020603050405020304" pitchFamily="18" charset="0"/>
              </a:defRPr>
            </a:lvl3pPr>
            <a:lvl4pPr marL="1600200" indent="-228600">
              <a:buFont typeface="Arial" panose="020B0604020202020204" pitchFamily="34" charset="0"/>
              <a:buChar char="•"/>
              <a:defRPr baseline="0">
                <a:latin typeface="Times New Roman" panose="02020603050405020304" pitchFamily="18" charset="0"/>
              </a:defRPr>
            </a:lvl4pPr>
            <a:lvl5pPr marL="2057400" indent="-228600">
              <a:buFont typeface="Arial" panose="020B0604020202020204" pitchFamily="34" charset="0"/>
              <a:buChar cha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045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604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3138"/>
          </a:xfrm>
        </p:spPr>
        <p:txBody>
          <a:bodyPr/>
          <a:lstStyle/>
          <a:p>
            <a:r>
              <a:rPr lang="en-US" dirty="0"/>
              <a:t>Click to edit Master title style</a:t>
            </a:r>
          </a:p>
        </p:txBody>
      </p:sp>
      <p:sp>
        <p:nvSpPr>
          <p:cNvPr id="3" name="Table Placeholder 2"/>
          <p:cNvSpPr>
            <a:spLocks noGrp="1"/>
          </p:cNvSpPr>
          <p:nvPr>
            <p:ph type="tbl" idx="1"/>
          </p:nvPr>
        </p:nvSpPr>
        <p:spPr>
          <a:xfrm>
            <a:off x="609600" y="1176339"/>
            <a:ext cx="10972800" cy="4949825"/>
          </a:xfrm>
        </p:spPr>
        <p:txBody>
          <a:bodyPr/>
          <a:lstStyle/>
          <a:p>
            <a:pPr lvl="0"/>
            <a:endParaRPr lang="en-US" noProof="0" dirty="0"/>
          </a:p>
        </p:txBody>
      </p:sp>
    </p:spTree>
    <p:extLst>
      <p:ext uri="{BB962C8B-B14F-4D97-AF65-F5344CB8AC3E}">
        <p14:creationId xmlns:p14="http://schemas.microsoft.com/office/powerpoint/2010/main" val="21291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411818" y="0"/>
            <a:ext cx="23812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23812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0" y="23814"/>
            <a:ext cx="12192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0" name="Picture 17" descr="Pearson_Strap_Bound_Whit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 y="6356351"/>
            <a:ext cx="254635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
          <p:cNvSpPr>
            <a:spLocks noChangeArrowheads="1"/>
          </p:cNvSpPr>
          <p:nvPr userDrawn="1"/>
        </p:nvSpPr>
        <p:spPr bwMode="gray">
          <a:xfrm>
            <a:off x="0" y="6356351"/>
            <a:ext cx="12192000" cy="507999"/>
          </a:xfrm>
          <a:prstGeom prst="rect">
            <a:avLst/>
          </a:prstGeom>
          <a:solidFill>
            <a:schemeClr val="accent6">
              <a:lumMod val="50000"/>
            </a:schemeClr>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sz="2800"/>
          </a:p>
        </p:txBody>
      </p:sp>
      <p:sp>
        <p:nvSpPr>
          <p:cNvPr id="15" name="TextBox 16"/>
          <p:cNvSpPr txBox="1">
            <a:spLocks noChangeArrowheads="1"/>
          </p:cNvSpPr>
          <p:nvPr userDrawn="1"/>
        </p:nvSpPr>
        <p:spPr bwMode="auto">
          <a:xfrm>
            <a:off x="4580467" y="6513132"/>
            <a:ext cx="474556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rgbClr val="FFFFFF"/>
                </a:solidFill>
                <a:cs typeface="Times New Roman" panose="02020603050405020304" pitchFamily="18" charset="0"/>
              </a:rPr>
              <a:t>Copyright © 2019, 2015, 2011 Pearson Education, Inc.</a:t>
            </a:r>
          </a:p>
        </p:txBody>
      </p:sp>
      <p:sp>
        <p:nvSpPr>
          <p:cNvPr id="16" name="TextBox 17"/>
          <p:cNvSpPr txBox="1">
            <a:spLocks noChangeArrowheads="1"/>
          </p:cNvSpPr>
          <p:nvPr userDrawn="1"/>
        </p:nvSpPr>
        <p:spPr bwMode="auto">
          <a:xfrm>
            <a:off x="10078806" y="6442837"/>
            <a:ext cx="18245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bg1"/>
                </a:solidFill>
                <a:latin typeface="Arial" panose="020B0604020202020204" pitchFamily="34" charset="0"/>
                <a:cs typeface="Arial" panose="020B0604020202020204" pitchFamily="34" charset="0"/>
              </a:rPr>
              <a:t>Slide - </a:t>
            </a:r>
            <a:fld id="{48446396-2D47-44D8-8B37-6817DAB46179}" type="slidenum">
              <a:rPr lang="en-US" altLang="en-US" sz="1800" smtClean="0">
                <a:solidFill>
                  <a:schemeClr val="bg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bg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285" y="6378641"/>
            <a:ext cx="1443567" cy="45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a:spLocks noChangeArrowheads="1"/>
          </p:cNvSpPr>
          <p:nvPr userDrawn="1"/>
        </p:nvSpPr>
        <p:spPr bwMode="auto">
          <a:xfrm>
            <a:off x="1818217" y="6524625"/>
            <a:ext cx="282786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bg1"/>
                </a:solidFill>
                <a:ea typeface="Calibri" panose="020F0502020204030204" pitchFamily="34" charset="0"/>
              </a:rPr>
              <a:t>ALWAYS LEARNING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2" r:id="rId4"/>
    <p:sldLayoutId id="2147483667" r:id="rId5"/>
  </p:sldLayoutIdLst>
  <p:hf hdr="0" dt="0"/>
  <p:txStyles>
    <p:titleStyle>
      <a:lvl1pPr algn="l" rtl="0" eaLnBrk="0" fontAlgn="base" hangingPunct="0">
        <a:lnSpc>
          <a:spcPct val="80000"/>
        </a:lnSpc>
        <a:spcBef>
          <a:spcPct val="0"/>
        </a:spcBef>
        <a:spcAft>
          <a:spcPct val="0"/>
        </a:spcAft>
        <a:defRPr sz="40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13567" y="638175"/>
            <a:ext cx="4484603"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latin typeface="Arial" panose="020B0604020202020204" pitchFamily="34" charset="0"/>
              </a:rPr>
              <a:t> </a:t>
            </a:r>
            <a:r>
              <a:rPr lang="en-US" altLang="en-US" sz="6600" b="1" dirty="0">
                <a:cs typeface="Times New Roman" panose="02020603050405020304" pitchFamily="18" charset="0"/>
              </a:rPr>
              <a:t>Chapter 1</a:t>
            </a:r>
          </a:p>
        </p:txBody>
      </p:sp>
      <p:sp>
        <p:nvSpPr>
          <p:cNvPr id="4100" name="Rectangle 3"/>
          <p:cNvSpPr>
            <a:spLocks noChangeArrowheads="1"/>
          </p:cNvSpPr>
          <p:nvPr/>
        </p:nvSpPr>
        <p:spPr bwMode="auto">
          <a:xfrm>
            <a:off x="701457" y="2033784"/>
            <a:ext cx="52609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Arithmetic of Whole Numbers</a:t>
            </a:r>
          </a:p>
        </p:txBody>
      </p:sp>
      <p:sp>
        <p:nvSpPr>
          <p:cNvPr id="4101" name="Text Box 9"/>
          <p:cNvSpPr txBox="1">
            <a:spLocks noChangeArrowheads="1"/>
          </p:cNvSpPr>
          <p:nvPr/>
        </p:nvSpPr>
        <p:spPr bwMode="auto">
          <a:xfrm>
            <a:off x="712418" y="3555826"/>
            <a:ext cx="52448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Section 1.5</a:t>
            </a:r>
          </a:p>
          <a:p>
            <a:pPr eaLnBrk="1" hangingPunct="1">
              <a:spcBef>
                <a:spcPct val="0"/>
              </a:spcBef>
            </a:pPr>
            <a:r>
              <a:rPr lang="en-US" altLang="en-US" dirty="0"/>
              <a:t>Order of Operations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844"/>
            <a:ext cx="4400811" cy="5628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1425678" y="1337185"/>
            <a:ext cx="9350477" cy="4739149"/>
          </a:xfrm>
        </p:spPr>
        <p:txBody>
          <a:bodyPr/>
          <a:lstStyle/>
          <a:p>
            <a:pPr marL="533400" indent="-533400" eaLnBrk="1" hangingPunct="1">
              <a:buFontTx/>
              <a:buChar char="•"/>
            </a:pPr>
            <a:r>
              <a:rPr lang="en-US" altLang="en-US" dirty="0"/>
              <a:t>Use the Correct Order of Operations With Addition, Subtraction, Multiplication, and Division</a:t>
            </a:r>
          </a:p>
          <a:p>
            <a:pPr marL="533400" indent="-533400" eaLnBrk="1" hangingPunct="1">
              <a:buFontTx/>
              <a:buChar char="•"/>
            </a:pPr>
            <a:r>
              <a:rPr lang="en-US" altLang="en-US" dirty="0"/>
              <a:t>Solve Practical Applications Involving Whole Numbers</a:t>
            </a:r>
          </a:p>
        </p:txBody>
      </p:sp>
      <p:sp>
        <p:nvSpPr>
          <p:cNvPr id="6147" name="Rectangle 3"/>
          <p:cNvSpPr>
            <a:spLocks noGrp="1" noChangeArrowheads="1"/>
          </p:cNvSpPr>
          <p:nvPr>
            <p:ph type="title" idx="4294967295"/>
          </p:nvPr>
        </p:nvSpPr>
        <p:spPr>
          <a:xfrm>
            <a:off x="1524000" y="206478"/>
            <a:ext cx="9144000" cy="808038"/>
          </a:xfrm>
        </p:spPr>
        <p:txBody>
          <a:bodyPr/>
          <a:lstStyle/>
          <a:p>
            <a:pPr eaLnBrk="1" hangingPunct="1">
              <a:tabLst>
                <a:tab pos="8694738" algn="r"/>
              </a:tabLst>
            </a:pPr>
            <a:r>
              <a:rPr lang="en-US" altLang="en-US" dirty="0"/>
              <a:t>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Order of Operations</a:t>
            </a:r>
          </a:p>
        </p:txBody>
      </p:sp>
      <p:sp>
        <p:nvSpPr>
          <p:cNvPr id="8195" name="Text Box 5"/>
          <p:cNvSpPr txBox="1">
            <a:spLocks noChangeArrowheads="1"/>
          </p:cNvSpPr>
          <p:nvPr/>
        </p:nvSpPr>
        <p:spPr bwMode="auto">
          <a:xfrm>
            <a:off x="795436" y="1395414"/>
            <a:ext cx="107239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Mathematicians have adopted a standard order of operations for arithmetic calculations. When two or more of the four basic arithmetic operations (addition, subtraction, multiplication, and division) are combined in the same calculation, follow these rules.</a:t>
            </a:r>
            <a:endParaRPr lang="en-US" altLang="en-US" dirty="0"/>
          </a:p>
        </p:txBody>
      </p:sp>
      <p:pic>
        <p:nvPicPr>
          <p:cNvPr id="3" name="Picture 2" descr="A screenshot of a cell phone&#10;&#10;Description generated with very high confidence">
            <a:extLst>
              <a:ext uri="{FF2B5EF4-FFF2-40B4-BE49-F238E27FC236}">
                <a16:creationId xmlns:a16="http://schemas.microsoft.com/office/drawing/2014/main" id="{A0D19E57-755A-4251-9320-07121332A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15" y="3428999"/>
            <a:ext cx="9473203" cy="2368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a:t>
            </a:r>
          </a:p>
        </p:txBody>
      </p:sp>
      <mc:AlternateContent xmlns:mc="http://schemas.openxmlformats.org/markup-compatibility/2006">
        <mc:Choice xmlns:a14="http://schemas.microsoft.com/office/drawing/2010/main" Requires="a14">
          <p:sp>
            <p:nvSpPr>
              <p:cNvPr id="8195" name="Text Box 5"/>
              <p:cNvSpPr txBox="1">
                <a:spLocks noChangeArrowheads="1"/>
              </p:cNvSpPr>
              <p:nvPr/>
            </p:nvSpPr>
            <p:spPr bwMode="auto">
              <a:xfrm>
                <a:off x="869009" y="1300821"/>
                <a:ext cx="5226991" cy="1557349"/>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To calculate 3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 + 2,</a:t>
                </a:r>
              </a:p>
              <a:p>
                <a:r>
                  <a:rPr lang="en-US" dirty="0">
                    <a:solidFill>
                      <a:srgbClr val="3333FF"/>
                    </a:solidFill>
                  </a:rPr>
                  <a:t>multiply first (Rule 2):</a:t>
                </a:r>
                <a:r>
                  <a:rPr lang="en-US" dirty="0"/>
                  <a:t> 3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4 = </a:t>
                </a:r>
                <a:r>
                  <a:rPr lang="en-US" dirty="0">
                    <a:solidFill>
                      <a:srgbClr val="3333FF"/>
                    </a:solidFill>
                  </a:rPr>
                  <a:t>12</a:t>
                </a:r>
                <a:r>
                  <a:rPr lang="en-US" dirty="0"/>
                  <a:t>.</a:t>
                </a:r>
              </a:p>
              <a:p>
                <a:r>
                  <a:rPr lang="en-US" dirty="0">
                    <a:solidFill>
                      <a:srgbClr val="3333FF"/>
                    </a:solidFill>
                  </a:rPr>
                  <a:t>Add last (Rule 3). 	</a:t>
                </a:r>
                <a:r>
                  <a:rPr lang="en-US" dirty="0"/>
                  <a:t>	</a:t>
                </a:r>
                <a:endParaRPr lang="en-US" altLang="en-US" dirty="0"/>
              </a:p>
            </p:txBody>
          </p:sp>
        </mc:Choice>
        <mc:Fallback>
          <p:sp>
            <p:nvSpPr>
              <p:cNvPr id="8195" name="Text Box 5"/>
              <p:cNvSpPr txBox="1">
                <a:spLocks noRot="1" noChangeAspect="1" noMove="1" noResize="1" noEditPoints="1" noAdjustHandles="1" noChangeArrowheads="1" noChangeShapeType="1" noTextEdit="1"/>
              </p:cNvSpPr>
              <p:nvPr/>
            </p:nvSpPr>
            <p:spPr bwMode="auto">
              <a:xfrm>
                <a:off x="869009" y="1300821"/>
                <a:ext cx="5226991" cy="1557349"/>
              </a:xfrm>
              <a:prstGeom prst="rect">
                <a:avLst/>
              </a:prstGeom>
              <a:blipFill>
                <a:blip r:embed="rId2"/>
                <a:stretch>
                  <a:fillRect l="-2450" t="-3906" r="-117" b="-97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8D8E461-0B0D-4FF5-8634-A382A1C2D423}"/>
                  </a:ext>
                </a:extLst>
              </p:cNvPr>
              <p:cNvSpPr/>
              <p:nvPr/>
            </p:nvSpPr>
            <p:spPr>
              <a:xfrm>
                <a:off x="7824377" y="1817885"/>
                <a:ext cx="2842445" cy="523220"/>
              </a:xfrm>
              <a:prstGeom prst="rect">
                <a:avLst/>
              </a:prstGeom>
            </p:spPr>
            <p:txBody>
              <a:bodyPr wrap="none">
                <a:spAutoFit/>
              </a:bodyPr>
              <a:lstStyle/>
              <a:p>
                <a:r>
                  <a:rPr lang="en-US" dirty="0">
                    <a:solidFill>
                      <a:schemeClr val="tx1"/>
                    </a:solidFill>
                    <a:cs typeface="Times New Roman" panose="02020603050405020304" pitchFamily="18" charset="0"/>
                  </a:rPr>
                  <a:t>3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cs typeface="Times New Roman" panose="02020603050405020304" pitchFamily="18" charset="0"/>
                  </a:rPr>
                  <a:t> 4 + 2 = </a:t>
                </a:r>
                <a:r>
                  <a:rPr lang="en-US" dirty="0">
                    <a:cs typeface="Times New Roman" panose="02020603050405020304" pitchFamily="18" charset="0"/>
                  </a:rPr>
                  <a:t>12 </a:t>
                </a:r>
                <a:r>
                  <a:rPr lang="en-US" dirty="0">
                    <a:solidFill>
                      <a:schemeClr val="tx1"/>
                    </a:solidFill>
                    <a:cs typeface="Times New Roman" panose="02020603050405020304" pitchFamily="18" charset="0"/>
                  </a:rPr>
                  <a:t>+ 2</a:t>
                </a:r>
              </a:p>
            </p:txBody>
          </p:sp>
        </mc:Choice>
        <mc:Fallback>
          <p:sp>
            <p:nvSpPr>
              <p:cNvPr id="2" name="Rectangle 1">
                <a:extLst>
                  <a:ext uri="{FF2B5EF4-FFF2-40B4-BE49-F238E27FC236}">
                    <a16:creationId xmlns:a16="http://schemas.microsoft.com/office/drawing/2014/main" id="{B8D8E461-0B0D-4FF5-8634-A382A1C2D423}"/>
                  </a:ext>
                </a:extLst>
              </p:cNvPr>
              <p:cNvSpPr>
                <a:spLocks noRot="1" noChangeAspect="1" noMove="1" noResize="1" noEditPoints="1" noAdjustHandles="1" noChangeArrowheads="1" noChangeShapeType="1" noTextEdit="1"/>
              </p:cNvSpPr>
              <p:nvPr/>
            </p:nvSpPr>
            <p:spPr>
              <a:xfrm>
                <a:off x="7824377" y="1817885"/>
                <a:ext cx="2842445" cy="523220"/>
              </a:xfrm>
              <a:prstGeom prst="rect">
                <a:avLst/>
              </a:prstGeom>
              <a:blipFill>
                <a:blip r:embed="rId3"/>
                <a:stretch>
                  <a:fillRect l="-4506" t="-11628" r="-3433" b="-3139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10C41B2-90F2-41D0-9E11-A76F8198EAB6}"/>
              </a:ext>
            </a:extLst>
          </p:cNvPr>
          <p:cNvSpPr/>
          <p:nvPr/>
        </p:nvSpPr>
        <p:spPr>
          <a:xfrm>
            <a:off x="9245599" y="2273300"/>
            <a:ext cx="835485" cy="523220"/>
          </a:xfrm>
          <a:prstGeom prst="rect">
            <a:avLst/>
          </a:prstGeom>
        </p:spPr>
        <p:txBody>
          <a:bodyPr wrap="none">
            <a:spAutoFit/>
          </a:bodyPr>
          <a:lstStyle/>
          <a:p>
            <a:r>
              <a:rPr lang="en-US" dirty="0">
                <a:solidFill>
                  <a:schemeClr val="tx1"/>
                </a:solidFill>
                <a:cs typeface="Times New Roman" panose="02020603050405020304" pitchFamily="18" charset="0"/>
              </a:rPr>
              <a:t>= 14</a:t>
            </a:r>
          </a:p>
        </p:txBody>
      </p:sp>
    </p:spTree>
    <p:extLst>
      <p:ext uri="{BB962C8B-B14F-4D97-AF65-F5344CB8AC3E}">
        <p14:creationId xmlns:p14="http://schemas.microsoft.com/office/powerpoint/2010/main" val="121548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p:sp>
        <p:nvSpPr>
          <p:cNvPr id="8195" name="Text Box 5"/>
          <p:cNvSpPr txBox="1">
            <a:spLocks noChangeArrowheads="1"/>
          </p:cNvSpPr>
          <p:nvPr/>
        </p:nvSpPr>
        <p:spPr bwMode="auto">
          <a:xfrm>
            <a:off x="3531826" y="1137475"/>
            <a:ext cx="36399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dirty="0"/>
              <a:t>should be thought of as </a:t>
            </a:r>
          </a:p>
        </p:txBody>
      </p:sp>
      <p:graphicFrame>
        <p:nvGraphicFramePr>
          <p:cNvPr id="2" name="Object 1">
            <a:extLst>
              <a:ext uri="{FF2B5EF4-FFF2-40B4-BE49-F238E27FC236}">
                <a16:creationId xmlns:a16="http://schemas.microsoft.com/office/drawing/2014/main" id="{678C1E95-9371-456B-B003-36163BA42C9E}"/>
              </a:ext>
            </a:extLst>
          </p:cNvPr>
          <p:cNvGraphicFramePr>
            <a:graphicFrameLocks noChangeAspect="1"/>
          </p:cNvGraphicFramePr>
          <p:nvPr>
            <p:extLst>
              <p:ext uri="{D42A27DB-BD31-4B8C-83A1-F6EECF244321}">
                <p14:modId xmlns:p14="http://schemas.microsoft.com/office/powerpoint/2010/main" val="3451147581"/>
              </p:ext>
            </p:extLst>
          </p:nvPr>
        </p:nvGraphicFramePr>
        <p:xfrm>
          <a:off x="2089806" y="979985"/>
          <a:ext cx="1092200" cy="838200"/>
        </p:xfrm>
        <a:graphic>
          <a:graphicData uri="http://schemas.openxmlformats.org/presentationml/2006/ole">
            <mc:AlternateContent xmlns:mc="http://schemas.openxmlformats.org/markup-compatibility/2006">
              <mc:Choice xmlns:v="urn:schemas-microsoft-com:vml" Requires="v">
                <p:oleObj spid="_x0000_s1036" name="Equation" r:id="rId3" imgW="1091880" imgH="838080" progId="Equation.DSMT4">
                  <p:embed/>
                </p:oleObj>
              </mc:Choice>
              <mc:Fallback>
                <p:oleObj name="Equation" r:id="rId3" imgW="1091880" imgH="838080" progId="Equation.DSMT4">
                  <p:embed/>
                  <p:pic>
                    <p:nvPicPr>
                      <p:cNvPr id="0" name=""/>
                      <p:cNvPicPr/>
                      <p:nvPr/>
                    </p:nvPicPr>
                    <p:blipFill>
                      <a:blip r:embed="rId4"/>
                      <a:stretch>
                        <a:fillRect/>
                      </a:stretch>
                    </p:blipFill>
                    <p:spPr>
                      <a:xfrm>
                        <a:off x="2089806" y="979985"/>
                        <a:ext cx="10922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B084575-A23A-44F1-9491-BC59BA42C4F5}"/>
              </a:ext>
            </a:extLst>
          </p:cNvPr>
          <p:cNvGraphicFramePr>
            <a:graphicFrameLocks noChangeAspect="1"/>
          </p:cNvGraphicFramePr>
          <p:nvPr>
            <p:extLst>
              <p:ext uri="{D42A27DB-BD31-4B8C-83A1-F6EECF244321}">
                <p14:modId xmlns:p14="http://schemas.microsoft.com/office/powerpoint/2010/main" val="840235153"/>
              </p:ext>
            </p:extLst>
          </p:nvPr>
        </p:nvGraphicFramePr>
        <p:xfrm>
          <a:off x="7521575" y="891085"/>
          <a:ext cx="1358900" cy="1016000"/>
        </p:xfrm>
        <a:graphic>
          <a:graphicData uri="http://schemas.openxmlformats.org/presentationml/2006/ole">
            <mc:AlternateContent xmlns:mc="http://schemas.openxmlformats.org/markup-compatibility/2006">
              <mc:Choice xmlns:v="urn:schemas-microsoft-com:vml" Requires="v">
                <p:oleObj spid="_x0000_s1037" name="Equation" r:id="rId5" imgW="1358640" imgH="1015920" progId="Equation.DSMT4">
                  <p:embed/>
                </p:oleObj>
              </mc:Choice>
              <mc:Fallback>
                <p:oleObj name="Equation" r:id="rId5" imgW="1358640" imgH="1015920" progId="Equation.DSMT4">
                  <p:embed/>
                  <p:pic>
                    <p:nvPicPr>
                      <p:cNvPr id="2" name="Object 1">
                        <a:extLst>
                          <a:ext uri="{FF2B5EF4-FFF2-40B4-BE49-F238E27FC236}">
                            <a16:creationId xmlns:a16="http://schemas.microsoft.com/office/drawing/2014/main" id="{678C1E95-9371-456B-B003-36163BA42C9E}"/>
                          </a:ext>
                        </a:extLst>
                      </p:cNvPr>
                      <p:cNvPicPr/>
                      <p:nvPr/>
                    </p:nvPicPr>
                    <p:blipFill>
                      <a:blip r:embed="rId6"/>
                      <a:stretch>
                        <a:fillRect/>
                      </a:stretch>
                    </p:blipFill>
                    <p:spPr>
                      <a:xfrm>
                        <a:off x="7521575" y="891085"/>
                        <a:ext cx="1358900" cy="10160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B4E8BFE-A7C2-430E-8DF9-A67DBE4456D5}"/>
              </a:ext>
            </a:extLst>
          </p:cNvPr>
          <p:cNvSpPr/>
          <p:nvPr/>
        </p:nvSpPr>
        <p:spPr>
          <a:xfrm>
            <a:off x="915693" y="2212081"/>
            <a:ext cx="5982728" cy="523220"/>
          </a:xfrm>
          <a:prstGeom prst="rect">
            <a:avLst/>
          </a:prstGeom>
        </p:spPr>
        <p:txBody>
          <a:bodyPr wrap="none">
            <a:spAutoFit/>
          </a:bodyPr>
          <a:lstStyle/>
          <a:p>
            <a:r>
              <a:rPr lang="en-US" b="1" dirty="0">
                <a:cs typeface="Times New Roman" panose="02020603050405020304" pitchFamily="18" charset="0"/>
              </a:rPr>
              <a:t>First, </a:t>
            </a:r>
            <a:r>
              <a:rPr lang="en-US" dirty="0">
                <a:cs typeface="Times New Roman" panose="02020603050405020304" pitchFamily="18" charset="0"/>
              </a:rPr>
              <a:t>simplify the top and bottom to get</a:t>
            </a:r>
          </a:p>
        </p:txBody>
      </p:sp>
      <p:graphicFrame>
        <p:nvGraphicFramePr>
          <p:cNvPr id="7" name="Object 6">
            <a:extLst>
              <a:ext uri="{FF2B5EF4-FFF2-40B4-BE49-F238E27FC236}">
                <a16:creationId xmlns:a16="http://schemas.microsoft.com/office/drawing/2014/main" id="{6B8FC39E-11C9-4819-8694-60882CD5AE3C}"/>
              </a:ext>
            </a:extLst>
          </p:cNvPr>
          <p:cNvGraphicFramePr>
            <a:graphicFrameLocks noChangeAspect="1"/>
          </p:cNvGraphicFramePr>
          <p:nvPr>
            <p:extLst>
              <p:ext uri="{D42A27DB-BD31-4B8C-83A1-F6EECF244321}">
                <p14:modId xmlns:p14="http://schemas.microsoft.com/office/powerpoint/2010/main" val="337983085"/>
              </p:ext>
            </p:extLst>
          </p:nvPr>
        </p:nvGraphicFramePr>
        <p:xfrm>
          <a:off x="7027863" y="2060941"/>
          <a:ext cx="520700" cy="825500"/>
        </p:xfrm>
        <a:graphic>
          <a:graphicData uri="http://schemas.openxmlformats.org/presentationml/2006/ole">
            <mc:AlternateContent xmlns:mc="http://schemas.openxmlformats.org/markup-compatibility/2006">
              <mc:Choice xmlns:v="urn:schemas-microsoft-com:vml" Requires="v">
                <p:oleObj spid="_x0000_s1038" name="Equation" r:id="rId7" imgW="520560" imgH="825480" progId="Equation.DSMT4">
                  <p:embed/>
                </p:oleObj>
              </mc:Choice>
              <mc:Fallback>
                <p:oleObj name="Equation" r:id="rId7" imgW="520560" imgH="825480" progId="Equation.DSMT4">
                  <p:embed/>
                  <p:pic>
                    <p:nvPicPr>
                      <p:cNvPr id="2" name="Object 1">
                        <a:extLst>
                          <a:ext uri="{FF2B5EF4-FFF2-40B4-BE49-F238E27FC236}">
                            <a16:creationId xmlns:a16="http://schemas.microsoft.com/office/drawing/2014/main" id="{678C1E95-9371-456B-B003-36163BA42C9E}"/>
                          </a:ext>
                        </a:extLst>
                      </p:cNvPr>
                      <p:cNvPicPr/>
                      <p:nvPr/>
                    </p:nvPicPr>
                    <p:blipFill>
                      <a:blip r:embed="rId8"/>
                      <a:stretch>
                        <a:fillRect/>
                      </a:stretch>
                    </p:blipFill>
                    <p:spPr>
                      <a:xfrm>
                        <a:off x="7027863" y="2060941"/>
                        <a:ext cx="520700" cy="8255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482E4DD-7A2F-459A-941D-21D401E1CBA1}"/>
              </a:ext>
            </a:extLst>
          </p:cNvPr>
          <p:cNvSpPr/>
          <p:nvPr/>
        </p:nvSpPr>
        <p:spPr>
          <a:xfrm>
            <a:off x="940985" y="3085164"/>
            <a:ext cx="5145961" cy="523220"/>
          </a:xfrm>
          <a:prstGeom prst="rect">
            <a:avLst/>
          </a:prstGeom>
        </p:spPr>
        <p:txBody>
          <a:bodyPr wrap="none">
            <a:spAutoFit/>
          </a:bodyPr>
          <a:lstStyle/>
          <a:p>
            <a:r>
              <a:rPr lang="en-US" b="1" dirty="0">
                <a:cs typeface="Times New Roman" panose="02020603050405020304" pitchFamily="18" charset="0"/>
              </a:rPr>
              <a:t>Then, </a:t>
            </a:r>
            <a:r>
              <a:rPr lang="en-US" dirty="0">
                <a:cs typeface="Times New Roman" panose="02020603050405020304" pitchFamily="18" charset="0"/>
              </a:rPr>
              <a:t>divide to obtain the answer:</a:t>
            </a:r>
          </a:p>
        </p:txBody>
      </p:sp>
      <p:graphicFrame>
        <p:nvGraphicFramePr>
          <p:cNvPr id="9" name="Object 8">
            <a:extLst>
              <a:ext uri="{FF2B5EF4-FFF2-40B4-BE49-F238E27FC236}">
                <a16:creationId xmlns:a16="http://schemas.microsoft.com/office/drawing/2014/main" id="{58EF5368-0981-487B-A443-0F42018A0580}"/>
              </a:ext>
            </a:extLst>
          </p:cNvPr>
          <p:cNvGraphicFramePr>
            <a:graphicFrameLocks noChangeAspect="1"/>
          </p:cNvGraphicFramePr>
          <p:nvPr>
            <p:extLst>
              <p:ext uri="{D42A27DB-BD31-4B8C-83A1-F6EECF244321}">
                <p14:modId xmlns:p14="http://schemas.microsoft.com/office/powerpoint/2010/main" val="3961808532"/>
              </p:ext>
            </p:extLst>
          </p:nvPr>
        </p:nvGraphicFramePr>
        <p:xfrm>
          <a:off x="6086946" y="2973283"/>
          <a:ext cx="1028700" cy="825500"/>
        </p:xfrm>
        <a:graphic>
          <a:graphicData uri="http://schemas.openxmlformats.org/presentationml/2006/ole">
            <mc:AlternateContent xmlns:mc="http://schemas.openxmlformats.org/markup-compatibility/2006">
              <mc:Choice xmlns:v="urn:schemas-microsoft-com:vml" Requires="v">
                <p:oleObj spid="_x0000_s1039" name="Equation" r:id="rId9" imgW="1028520" imgH="825480" progId="Equation.DSMT4">
                  <p:embed/>
                </p:oleObj>
              </mc:Choice>
              <mc:Fallback>
                <p:oleObj name="Equation" r:id="rId9" imgW="1028520" imgH="825480" progId="Equation.DSMT4">
                  <p:embed/>
                  <p:pic>
                    <p:nvPicPr>
                      <p:cNvPr id="7" name="Object 6">
                        <a:extLst>
                          <a:ext uri="{FF2B5EF4-FFF2-40B4-BE49-F238E27FC236}">
                            <a16:creationId xmlns:a16="http://schemas.microsoft.com/office/drawing/2014/main" id="{6B8FC39E-11C9-4819-8694-60882CD5AE3C}"/>
                          </a:ext>
                        </a:extLst>
                      </p:cNvPr>
                      <p:cNvPicPr/>
                      <p:nvPr/>
                    </p:nvPicPr>
                    <p:blipFill>
                      <a:blip r:embed="rId10"/>
                      <a:stretch>
                        <a:fillRect/>
                      </a:stretch>
                    </p:blipFill>
                    <p:spPr>
                      <a:xfrm>
                        <a:off x="6086946" y="2973283"/>
                        <a:ext cx="1028700" cy="8255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57FF80A-B012-49E7-9F1B-A52EB4436181}"/>
              </a:ext>
            </a:extLst>
          </p:cNvPr>
          <p:cNvSpPr/>
          <p:nvPr/>
        </p:nvSpPr>
        <p:spPr>
          <a:xfrm>
            <a:off x="915693" y="4421913"/>
            <a:ext cx="6256062" cy="523220"/>
          </a:xfrm>
          <a:prstGeom prst="rect">
            <a:avLst/>
          </a:prstGeom>
        </p:spPr>
        <p:txBody>
          <a:bodyPr wrap="square">
            <a:spAutoFit/>
          </a:bodyPr>
          <a:lstStyle/>
          <a:p>
            <a:r>
              <a:rPr lang="en-US" dirty="0">
                <a:solidFill>
                  <a:schemeClr val="tx1"/>
                </a:solidFill>
                <a:cs typeface="Times New Roman" panose="02020603050405020304" pitchFamily="18" charset="0"/>
              </a:rPr>
              <a:t>This is very different from the calculation</a:t>
            </a:r>
          </a:p>
        </p:txBody>
      </p:sp>
      <p:graphicFrame>
        <p:nvGraphicFramePr>
          <p:cNvPr id="11" name="Object 10">
            <a:extLst>
              <a:ext uri="{FF2B5EF4-FFF2-40B4-BE49-F238E27FC236}">
                <a16:creationId xmlns:a16="http://schemas.microsoft.com/office/drawing/2014/main" id="{788AF9FD-A4D2-4F0D-9B04-9D8926833ADB}"/>
              </a:ext>
            </a:extLst>
          </p:cNvPr>
          <p:cNvGraphicFramePr>
            <a:graphicFrameLocks noChangeAspect="1"/>
          </p:cNvGraphicFramePr>
          <p:nvPr>
            <p:extLst>
              <p:ext uri="{D42A27DB-BD31-4B8C-83A1-F6EECF244321}">
                <p14:modId xmlns:p14="http://schemas.microsoft.com/office/powerpoint/2010/main" val="3883989653"/>
              </p:ext>
            </p:extLst>
          </p:nvPr>
        </p:nvGraphicFramePr>
        <p:xfrm>
          <a:off x="7171755" y="4264423"/>
          <a:ext cx="2844800" cy="838200"/>
        </p:xfrm>
        <a:graphic>
          <a:graphicData uri="http://schemas.openxmlformats.org/presentationml/2006/ole">
            <mc:AlternateContent xmlns:mc="http://schemas.openxmlformats.org/markup-compatibility/2006">
              <mc:Choice xmlns:v="urn:schemas-microsoft-com:vml" Requires="v">
                <p:oleObj spid="_x0000_s1040" name="Equation" r:id="rId11" imgW="2844720" imgH="838080" progId="Equation.DSMT4">
                  <p:embed/>
                </p:oleObj>
              </mc:Choice>
              <mc:Fallback>
                <p:oleObj name="Equation" r:id="rId11" imgW="2844720" imgH="838080" progId="Equation.DSMT4">
                  <p:embed/>
                  <p:pic>
                    <p:nvPicPr>
                      <p:cNvPr id="9" name="Object 8">
                        <a:extLst>
                          <a:ext uri="{FF2B5EF4-FFF2-40B4-BE49-F238E27FC236}">
                            <a16:creationId xmlns:a16="http://schemas.microsoft.com/office/drawing/2014/main" id="{58EF5368-0981-487B-A443-0F42018A0580}"/>
                          </a:ext>
                        </a:extLst>
                      </p:cNvPr>
                      <p:cNvPicPr/>
                      <p:nvPr/>
                    </p:nvPicPr>
                    <p:blipFill>
                      <a:blip r:embed="rId12"/>
                      <a:stretch>
                        <a:fillRect/>
                      </a:stretch>
                    </p:blipFill>
                    <p:spPr>
                      <a:xfrm>
                        <a:off x="7171755" y="4264423"/>
                        <a:ext cx="2844800" cy="83820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92BD9AD-8DFB-4DB2-BDF1-85D6A51DB4A8}"/>
              </a:ext>
            </a:extLst>
          </p:cNvPr>
          <p:cNvSpPr/>
          <p:nvPr/>
        </p:nvSpPr>
        <p:spPr>
          <a:xfrm>
            <a:off x="940985" y="5137155"/>
            <a:ext cx="9958243" cy="954107"/>
          </a:xfrm>
          <a:prstGeom prst="rect">
            <a:avLst/>
          </a:prstGeom>
        </p:spPr>
        <p:txBody>
          <a:bodyPr wrap="square">
            <a:spAutoFit/>
          </a:bodyPr>
          <a:lstStyle/>
          <a:p>
            <a:r>
              <a:rPr lang="en-US" dirty="0">
                <a:solidFill>
                  <a:schemeClr val="tx1"/>
                </a:solidFill>
                <a:cs typeface="Times New Roman" panose="02020603050405020304" pitchFamily="18" charset="0"/>
              </a:rPr>
              <a:t>where we use Rules 2 and 3, doing the divisions first and the addition last.</a:t>
            </a:r>
          </a:p>
        </p:txBody>
      </p:sp>
      <p:sp>
        <p:nvSpPr>
          <p:cNvPr id="10" name="TextBox 9">
            <a:extLst>
              <a:ext uri="{FF2B5EF4-FFF2-40B4-BE49-F238E27FC236}">
                <a16:creationId xmlns:a16="http://schemas.microsoft.com/office/drawing/2014/main" id="{513BDBD5-06D7-4418-B3A3-3336781BA820}"/>
              </a:ext>
            </a:extLst>
          </p:cNvPr>
          <p:cNvSpPr txBox="1"/>
          <p:nvPr/>
        </p:nvSpPr>
        <p:spPr>
          <a:xfrm>
            <a:off x="158948" y="3898693"/>
            <a:ext cx="1321196" cy="523220"/>
          </a:xfrm>
          <a:prstGeom prst="rect">
            <a:avLst/>
          </a:prstGeom>
          <a:noFill/>
        </p:spPr>
        <p:txBody>
          <a:bodyPr wrap="none" rtlCol="0">
            <a:spAutoFit/>
          </a:bodyPr>
          <a:lstStyle/>
          <a:p>
            <a:r>
              <a:rPr lang="en-US" b="1" dirty="0">
                <a:solidFill>
                  <a:schemeClr val="tx1"/>
                </a:solidFill>
              </a:rPr>
              <a:t>NOTE:</a:t>
            </a:r>
          </a:p>
        </p:txBody>
      </p:sp>
    </p:spTree>
    <p:extLst>
      <p:ext uri="{BB962C8B-B14F-4D97-AF65-F5344CB8AC3E}">
        <p14:creationId xmlns:p14="http://schemas.microsoft.com/office/powerpoint/2010/main" val="24856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3" grpId="0"/>
      <p:bldP spid="4"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p:sp>
        <p:nvSpPr>
          <p:cNvPr id="12" name="Rectangle 11">
            <a:extLst>
              <a:ext uri="{FF2B5EF4-FFF2-40B4-BE49-F238E27FC236}">
                <a16:creationId xmlns:a16="http://schemas.microsoft.com/office/drawing/2014/main" id="{DB596163-E10A-4894-9B7E-B7FE01249BB2}"/>
              </a:ext>
            </a:extLst>
          </p:cNvPr>
          <p:cNvSpPr/>
          <p:nvPr/>
        </p:nvSpPr>
        <p:spPr>
          <a:xfrm>
            <a:off x="493985" y="881445"/>
            <a:ext cx="10205545" cy="954107"/>
          </a:xfrm>
          <a:prstGeom prst="rect">
            <a:avLst/>
          </a:prstGeom>
        </p:spPr>
        <p:txBody>
          <a:bodyPr wrap="square">
            <a:spAutoFit/>
          </a:bodyPr>
          <a:lstStyle/>
          <a:p>
            <a:r>
              <a:rPr lang="en-US" dirty="0">
                <a:solidFill>
                  <a:schemeClr val="tx1"/>
                </a:solidFill>
                <a:cs typeface="Times New Roman" panose="02020603050405020304" pitchFamily="18" charset="0"/>
              </a:rPr>
              <a:t>To encourage water conservation, a water district began charging</a:t>
            </a:r>
          </a:p>
          <a:p>
            <a:r>
              <a:rPr lang="en-US" dirty="0">
                <a:solidFill>
                  <a:schemeClr val="tx1"/>
                </a:solidFill>
                <a:cs typeface="Times New Roman" panose="02020603050405020304" pitchFamily="18" charset="0"/>
              </a:rPr>
              <a:t>its customers according to the following monthly block rate system:</a:t>
            </a:r>
          </a:p>
        </p:txBody>
      </p:sp>
      <p:pic>
        <p:nvPicPr>
          <p:cNvPr id="14" name="Picture 13" descr="A screenshot of a cell phone&#10;&#10;Description generated with very high confidence">
            <a:extLst>
              <a:ext uri="{FF2B5EF4-FFF2-40B4-BE49-F238E27FC236}">
                <a16:creationId xmlns:a16="http://schemas.microsoft.com/office/drawing/2014/main" id="{292E0670-8B03-49ED-8233-07BAD9D33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07" y="2205987"/>
            <a:ext cx="8846838" cy="2446025"/>
          </a:xfrm>
          <a:prstGeom prst="rect">
            <a:avLst/>
          </a:prstGeom>
        </p:spPr>
      </p:pic>
    </p:spTree>
    <p:extLst>
      <p:ext uri="{BB962C8B-B14F-4D97-AF65-F5344CB8AC3E}">
        <p14:creationId xmlns:p14="http://schemas.microsoft.com/office/powerpoint/2010/main" val="389492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 Continued</a:t>
            </a:r>
          </a:p>
        </p:txBody>
      </p:sp>
      <p:sp>
        <p:nvSpPr>
          <p:cNvPr id="12" name="Rectangle 11">
            <a:extLst>
              <a:ext uri="{FF2B5EF4-FFF2-40B4-BE49-F238E27FC236}">
                <a16:creationId xmlns:a16="http://schemas.microsoft.com/office/drawing/2014/main" id="{DB596163-E10A-4894-9B7E-B7FE01249BB2}"/>
              </a:ext>
            </a:extLst>
          </p:cNvPr>
          <p:cNvSpPr/>
          <p:nvPr/>
        </p:nvSpPr>
        <p:spPr>
          <a:xfrm>
            <a:off x="493985" y="881445"/>
            <a:ext cx="11067394" cy="2246769"/>
          </a:xfrm>
          <a:prstGeom prst="rect">
            <a:avLst/>
          </a:prstGeom>
        </p:spPr>
        <p:txBody>
          <a:bodyPr wrap="square">
            <a:spAutoFit/>
          </a:bodyPr>
          <a:lstStyle/>
          <a:p>
            <a:r>
              <a:rPr lang="en-US" dirty="0"/>
              <a:t>Suppose that a customer used 72 HCF in a month. The first 20 HCF will be charged at a rate of $3 per HCF. The next 30 HCF will be charged at a rate of $4 per HCF, and the remaining amount (72 HCF - 50 HCF) will be charged at a rate of $5 per HCF. We can calculate the customer’s bill as follows:</a:t>
            </a:r>
            <a:endParaRPr lang="en-US" dirty="0">
              <a:solidFill>
                <a:schemeClr val="tx1"/>
              </a:solidFill>
              <a:cs typeface="Times New Roman" panose="02020603050405020304" pitchFamily="18" charset="0"/>
            </a:endParaRPr>
          </a:p>
        </p:txBody>
      </p:sp>
      <p:pic>
        <p:nvPicPr>
          <p:cNvPr id="3" name="Picture 2" descr="A picture containing object, clock&#10;&#10;Description generated with high confidence">
            <a:extLst>
              <a:ext uri="{FF2B5EF4-FFF2-40B4-BE49-F238E27FC236}">
                <a16:creationId xmlns:a16="http://schemas.microsoft.com/office/drawing/2014/main" id="{529E7C2C-8599-4331-A03D-BFF16B47F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694" y="3429000"/>
            <a:ext cx="8797393" cy="1718441"/>
          </a:xfrm>
          <a:prstGeom prst="rect">
            <a:avLst/>
          </a:prstGeom>
        </p:spPr>
      </p:pic>
    </p:spTree>
    <p:extLst>
      <p:ext uri="{BB962C8B-B14F-4D97-AF65-F5344CB8AC3E}">
        <p14:creationId xmlns:p14="http://schemas.microsoft.com/office/powerpoint/2010/main" val="402430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 Continued</a:t>
            </a:r>
          </a:p>
        </p:txBody>
      </p:sp>
      <p:sp>
        <p:nvSpPr>
          <p:cNvPr id="12" name="Rectangle 11">
            <a:extLst>
              <a:ext uri="{FF2B5EF4-FFF2-40B4-BE49-F238E27FC236}">
                <a16:creationId xmlns:a16="http://schemas.microsoft.com/office/drawing/2014/main" id="{DB596163-E10A-4894-9B7E-B7FE01249BB2}"/>
              </a:ext>
            </a:extLst>
          </p:cNvPr>
          <p:cNvSpPr/>
          <p:nvPr/>
        </p:nvSpPr>
        <p:spPr>
          <a:xfrm>
            <a:off x="493985" y="1062163"/>
            <a:ext cx="4445877" cy="523220"/>
          </a:xfrm>
          <a:prstGeom prst="rect">
            <a:avLst/>
          </a:prstGeom>
        </p:spPr>
        <p:txBody>
          <a:bodyPr wrap="square">
            <a:spAutoFit/>
          </a:bodyPr>
          <a:lstStyle/>
          <a:p>
            <a:r>
              <a:rPr lang="en-US" dirty="0"/>
              <a:t>Using the order of operations,</a:t>
            </a:r>
            <a:endParaRPr lang="en-US" dirty="0">
              <a:solidFill>
                <a:schemeClr val="tx1"/>
              </a:solidFill>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CB34E0-68DA-464A-8C6B-DED9C9D5FCE2}"/>
                  </a:ext>
                </a:extLst>
              </p:cNvPr>
              <p:cNvSpPr/>
              <p:nvPr/>
            </p:nvSpPr>
            <p:spPr>
              <a:xfrm>
                <a:off x="493985" y="1828090"/>
                <a:ext cx="11183008" cy="1384995"/>
              </a:xfrm>
              <a:prstGeom prst="rect">
                <a:avLst/>
              </a:prstGeom>
            </p:spPr>
            <p:txBody>
              <a:bodyPr wrap="square">
                <a:spAutoFit/>
              </a:bodyPr>
              <a:lstStyle/>
              <a:p>
                <a:r>
                  <a:rPr lang="en-US" b="1" dirty="0">
                    <a:cs typeface="Times New Roman" panose="02020603050405020304" pitchFamily="18" charset="0"/>
                  </a:rPr>
                  <a:t>First, </a:t>
                </a:r>
                <a:r>
                  <a:rPr lang="en-US" dirty="0">
                    <a:cs typeface="Times New Roman" panose="02020603050405020304" pitchFamily="18" charset="0"/>
                  </a:rPr>
                  <a:t>simplify within parentheses. 		</a:t>
                </a:r>
                <a:r>
                  <a:rPr lang="en-US" dirty="0">
                    <a:solidFill>
                      <a:schemeClr val="tx1"/>
                    </a:solidFill>
                    <a:cs typeface="Times New Roman" panose="02020603050405020304" pitchFamily="18" charset="0"/>
                  </a:rPr>
                  <a:t>= 20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$3 + 30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$4 + 22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$5</a:t>
                </a:r>
              </a:p>
              <a:p>
                <a:r>
                  <a:rPr lang="en-US" b="1" dirty="0">
                    <a:cs typeface="Times New Roman" panose="02020603050405020304" pitchFamily="18" charset="0"/>
                  </a:rPr>
                  <a:t>Next, </a:t>
                </a:r>
                <a:r>
                  <a:rPr lang="en-US" dirty="0">
                    <a:cs typeface="Times New Roman" panose="02020603050405020304" pitchFamily="18" charset="0"/>
                  </a:rPr>
                  <a:t>multiply from left to right. 		</a:t>
                </a:r>
                <a:r>
                  <a:rPr lang="en-US" dirty="0">
                    <a:solidFill>
                      <a:schemeClr val="tx1"/>
                    </a:solidFill>
                    <a:cs typeface="Times New Roman" panose="02020603050405020304" pitchFamily="18" charset="0"/>
                  </a:rPr>
                  <a:t>= $60 + $120 + $110</a:t>
                </a:r>
              </a:p>
              <a:p>
                <a:r>
                  <a:rPr lang="en-US" b="1" dirty="0">
                    <a:cs typeface="Times New Roman" panose="02020603050405020304" pitchFamily="18" charset="0"/>
                  </a:rPr>
                  <a:t>Finally, </a:t>
                </a:r>
                <a:r>
                  <a:rPr lang="en-US" dirty="0">
                    <a:cs typeface="Times New Roman" panose="02020603050405020304" pitchFamily="18" charset="0"/>
                  </a:rPr>
                  <a:t>add from left to right. 			</a:t>
                </a:r>
                <a:r>
                  <a:rPr lang="en-US" dirty="0">
                    <a:solidFill>
                      <a:schemeClr val="tx1"/>
                    </a:solidFill>
                    <a:cs typeface="Times New Roman" panose="02020603050405020304" pitchFamily="18" charset="0"/>
                  </a:rPr>
                  <a:t>= $290</a:t>
                </a:r>
              </a:p>
            </p:txBody>
          </p:sp>
        </mc:Choice>
        <mc:Fallback>
          <p:sp>
            <p:nvSpPr>
              <p:cNvPr id="2" name="Rectangle 1">
                <a:extLst>
                  <a:ext uri="{FF2B5EF4-FFF2-40B4-BE49-F238E27FC236}">
                    <a16:creationId xmlns:a16="http://schemas.microsoft.com/office/drawing/2014/main" id="{46CB34E0-68DA-464A-8C6B-DED9C9D5FCE2}"/>
                  </a:ext>
                </a:extLst>
              </p:cNvPr>
              <p:cNvSpPr>
                <a:spLocks noRot="1" noChangeAspect="1" noMove="1" noResize="1" noEditPoints="1" noAdjustHandles="1" noChangeArrowheads="1" noChangeShapeType="1" noTextEdit="1"/>
              </p:cNvSpPr>
              <p:nvPr/>
            </p:nvSpPr>
            <p:spPr>
              <a:xfrm>
                <a:off x="493985" y="1828090"/>
                <a:ext cx="11183008" cy="1384995"/>
              </a:xfrm>
              <a:prstGeom prst="rect">
                <a:avLst/>
              </a:prstGeom>
              <a:blipFill>
                <a:blip r:embed="rId2"/>
                <a:stretch>
                  <a:fillRect l="-1090" t="-4846" r="-54" b="-11454"/>
                </a:stretch>
              </a:blipFill>
            </p:spPr>
            <p:txBody>
              <a:bodyPr/>
              <a:lstStyle/>
              <a:p>
                <a:r>
                  <a:rPr lang="en-US">
                    <a:noFill/>
                  </a:rPr>
                  <a:t> </a:t>
                </a:r>
              </a:p>
            </p:txBody>
          </p:sp>
        </mc:Fallback>
      </mc:AlternateContent>
    </p:spTree>
    <p:extLst>
      <p:ext uri="{BB962C8B-B14F-4D97-AF65-F5344CB8AC3E}">
        <p14:creationId xmlns:p14="http://schemas.microsoft.com/office/powerpoint/2010/main" val="38665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11741</TotalTime>
  <Words>282</Words>
  <Application>Microsoft Office PowerPoint</Application>
  <PresentationFormat>Widescreen</PresentationFormat>
  <Paragraphs>33</Paragraphs>
  <Slides>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Times New Roman</vt:lpstr>
      <vt:lpstr>Cambria Math</vt:lpstr>
      <vt:lpstr>Arial</vt:lpstr>
      <vt:lpstr>Tahoma</vt:lpstr>
      <vt:lpstr>Calibri</vt:lpstr>
      <vt:lpstr>Arial Narrow</vt:lpstr>
      <vt:lpstr>3_Custom Design</vt:lpstr>
      <vt:lpstr>MathType 6.0 Equation</vt:lpstr>
      <vt:lpstr>PowerPoint Presentation</vt:lpstr>
      <vt:lpstr>Objectives:</vt:lpstr>
      <vt:lpstr>Order of Operations</vt:lpstr>
      <vt:lpstr>Example</vt:lpstr>
      <vt:lpstr>Example</vt:lpstr>
      <vt:lpstr>Example</vt:lpstr>
      <vt:lpstr>Example Continued</vt:lpstr>
      <vt:lpstr>Example Continued</vt:lpstr>
    </vt:vector>
  </TitlesOfParts>
  <Company>Copyright © 2019, 2015, 2011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for the Trades 11th Edition</dc:title>
  <dc:subject/>
  <dc:creator>Saunders/Carman</dc:creator>
  <dc:description/>
  <cp:lastModifiedBy>Sue Glascoe</cp:lastModifiedBy>
  <cp:revision>963</cp:revision>
  <cp:lastPrinted>2001-11-04T00:51:13Z</cp:lastPrinted>
  <dcterms:created xsi:type="dcterms:W3CDTF">2005-02-25T19:46:41Z</dcterms:created>
  <dcterms:modified xsi:type="dcterms:W3CDTF">2018-04-21T19:27:01Z</dcterms:modified>
</cp:coreProperties>
</file>