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31"/>
  </p:notesMasterIdLst>
  <p:handoutMasterIdLst>
    <p:handoutMasterId r:id="rId32"/>
  </p:handoutMasterIdLst>
  <p:sldIdLst>
    <p:sldId id="975" r:id="rId2"/>
    <p:sldId id="958" r:id="rId3"/>
    <p:sldId id="959" r:id="rId4"/>
    <p:sldId id="1015" r:id="rId5"/>
    <p:sldId id="1016" r:id="rId6"/>
    <p:sldId id="1017" r:id="rId7"/>
    <p:sldId id="1018" r:id="rId8"/>
    <p:sldId id="1019" r:id="rId9"/>
    <p:sldId id="1020" r:id="rId10"/>
    <p:sldId id="1021" r:id="rId11"/>
    <p:sldId id="1022" r:id="rId12"/>
    <p:sldId id="1023" r:id="rId13"/>
    <p:sldId id="1040" r:id="rId14"/>
    <p:sldId id="1024" r:id="rId15"/>
    <p:sldId id="1025" r:id="rId16"/>
    <p:sldId id="1026" r:id="rId17"/>
    <p:sldId id="1027" r:id="rId18"/>
    <p:sldId id="1028" r:id="rId19"/>
    <p:sldId id="1029" r:id="rId20"/>
    <p:sldId id="1030" r:id="rId21"/>
    <p:sldId id="1031" r:id="rId22"/>
    <p:sldId id="1032" r:id="rId23"/>
    <p:sldId id="1033" r:id="rId24"/>
    <p:sldId id="1034" r:id="rId25"/>
    <p:sldId id="1035" r:id="rId26"/>
    <p:sldId id="1036" r:id="rId27"/>
    <p:sldId id="1037" r:id="rId28"/>
    <p:sldId id="1038" r:id="rId29"/>
    <p:sldId id="1039" r:id="rId30"/>
  </p:sldIdLst>
  <p:sldSz cx="12192000" cy="6858000"/>
  <p:notesSz cx="6858000" cy="9144000"/>
  <p:embeddedFontLst>
    <p:embeddedFont>
      <p:font typeface="Tahoma" panose="020B0604030504040204" pitchFamily="34" charset="0"/>
      <p:regular r:id="rId33"/>
      <p:bold r:id="rId34"/>
    </p:embeddedFont>
    <p:embeddedFont>
      <p:font typeface="Calibri" panose="020F0502020204030204" pitchFamily="34" charset="0"/>
      <p:regular r:id="rId35"/>
      <p:bold r:id="rId36"/>
      <p:italic r:id="rId37"/>
      <p:boldItalic r:id="rId38"/>
    </p:embeddedFont>
    <p:embeddedFont>
      <p:font typeface="Arial Narrow" panose="020B0606020202030204" pitchFamily="34" charset="0"/>
      <p:regular r:id="rId39"/>
      <p:bold r:id="rId40"/>
      <p:italic r:id="rId41"/>
      <p:boldItalic r:id="rId42"/>
    </p:embeddedFont>
    <p:embeddedFont>
      <p:font typeface="Cambria Math" panose="02040503050406030204" pitchFamily="18" charset="0"/>
      <p:regular r:id="rId43"/>
    </p:embeddedFont>
  </p:embeddedFontLst>
  <p:custDataLst>
    <p:tags r:id="rId44"/>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709" userDrawn="1">
          <p15:clr>
            <a:srgbClr val="A4A3A4"/>
          </p15:clr>
        </p15:guide>
        <p15:guide id="2" orient="horz" pos="888" userDrawn="1">
          <p15:clr>
            <a:srgbClr val="A4A3A4"/>
          </p15:clr>
        </p15:guide>
        <p15:guide id="3" pos="3840" userDrawn="1">
          <p15:clr>
            <a:srgbClr val="A4A3A4"/>
          </p15:clr>
        </p15:guide>
        <p15:guide id="4" pos="2388" userDrawn="1">
          <p15:clr>
            <a:srgbClr val="A4A3A4"/>
          </p15:clr>
        </p15:guide>
        <p15:guide id="5" orient="horz" pos="2160" userDrawn="1">
          <p15:clr>
            <a:srgbClr val="A4A3A4"/>
          </p15:clr>
        </p15:guide>
        <p15:guide id="6" pos="5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Glascoe" initials="SG" lastIdx="1" clrIdx="0">
    <p:extLst>
      <p:ext uri="{19B8F6BF-5375-455C-9EA6-DF929625EA0E}">
        <p15:presenceInfo xmlns:p15="http://schemas.microsoft.com/office/powerpoint/2012/main" userId="811cbc21041563aa" providerId="Windows Live"/>
      </p:ext>
    </p:extLst>
  </p:cmAuthor>
  <p:cmAuthor id="2" name="Pamala Trim" initials="PT" lastIdx="1" clrIdx="1">
    <p:extLst>
      <p:ext uri="{19B8F6BF-5375-455C-9EA6-DF929625EA0E}">
        <p15:presenceInfo xmlns:p15="http://schemas.microsoft.com/office/powerpoint/2012/main" userId="Pamala Tr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76CE"/>
    <a:srgbClr val="6565FF"/>
    <a:srgbClr val="21193E"/>
    <a:srgbClr val="218B33"/>
    <a:srgbClr val="26A23B"/>
    <a:srgbClr val="04AC04"/>
    <a:srgbClr val="3399FF"/>
    <a:srgbClr val="CCECFF"/>
    <a:srgbClr val="2BC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2" autoAdjust="0"/>
    <p:restoredTop sz="93201" autoAdjust="0"/>
  </p:normalViewPr>
  <p:slideViewPr>
    <p:cSldViewPr snapToGrid="0" snapToObjects="1">
      <p:cViewPr varScale="1">
        <p:scale>
          <a:sx n="74" d="100"/>
          <a:sy n="74" d="100"/>
        </p:scale>
        <p:origin x="156" y="438"/>
      </p:cViewPr>
      <p:guideLst>
        <p:guide orient="horz" pos="3709"/>
        <p:guide orient="horz" pos="888"/>
        <p:guide pos="3840"/>
        <p:guide pos="2388"/>
        <p:guide orient="horz" pos="2160"/>
        <p:guide pos="50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25C01254-5541-42EE-929A-7A5CD7612AE6}" type="slidenum">
              <a:rPr lang="en-CA" altLang="en-US"/>
              <a:pPr>
                <a:defRPr/>
              </a:pPr>
              <a:t>‹#›</a:t>
            </a:fld>
            <a:endParaRPr lang="en-CA" altLang="en-US"/>
          </a:p>
        </p:txBody>
      </p:sp>
    </p:spTree>
    <p:extLst>
      <p:ext uri="{BB962C8B-B14F-4D97-AF65-F5344CB8AC3E}">
        <p14:creationId xmlns:p14="http://schemas.microsoft.com/office/powerpoint/2010/main" val="3113345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F285DDF3-88CB-4F42-8972-276A545FE389}" type="slidenum">
              <a:rPr lang="en-CA" altLang="en-US"/>
              <a:pPr>
                <a:defRPr/>
              </a:pPr>
              <a:t>‹#›</a:t>
            </a:fld>
            <a:endParaRPr lang="en-CA" altLang="en-US"/>
          </a:p>
        </p:txBody>
      </p:sp>
    </p:spTree>
    <p:extLst>
      <p:ext uri="{BB962C8B-B14F-4D97-AF65-F5344CB8AC3E}">
        <p14:creationId xmlns:p14="http://schemas.microsoft.com/office/powerpoint/2010/main" val="1329769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D368297-6211-4F86-A40D-4A6AAD43FA51}" type="slidenum">
              <a:rPr lang="en-CA" altLang="en-US" sz="1200">
                <a:latin typeface="Tahoma" panose="020B0604030504040204" pitchFamily="34" charset="0"/>
              </a:rPr>
              <a:pPr algn="r" eaLnBrk="1" hangingPunct="1">
                <a:spcBef>
                  <a:spcPct val="0"/>
                </a:spcBef>
              </a:pPr>
              <a:t>1</a:t>
            </a:fld>
            <a:endParaRPr lang="en-CA" altLang="en-US" sz="1200">
              <a:latin typeface="Tahoma" panose="020B0604030504040204" pitchFamily="34" charset="0"/>
            </a:endParaRPr>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387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19</a:t>
            </a:fld>
            <a:endParaRPr lang="en-CA" altLang="en-US"/>
          </a:p>
        </p:txBody>
      </p:sp>
    </p:spTree>
    <p:extLst>
      <p:ext uri="{BB962C8B-B14F-4D97-AF65-F5344CB8AC3E}">
        <p14:creationId xmlns:p14="http://schemas.microsoft.com/office/powerpoint/2010/main" val="323221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20</a:t>
            </a:fld>
            <a:endParaRPr lang="en-CA" altLang="en-US"/>
          </a:p>
        </p:txBody>
      </p:sp>
    </p:spTree>
    <p:extLst>
      <p:ext uri="{BB962C8B-B14F-4D97-AF65-F5344CB8AC3E}">
        <p14:creationId xmlns:p14="http://schemas.microsoft.com/office/powerpoint/2010/main" val="325174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21</a:t>
            </a:fld>
            <a:endParaRPr lang="en-CA" altLang="en-US"/>
          </a:p>
        </p:txBody>
      </p:sp>
    </p:spTree>
    <p:extLst>
      <p:ext uri="{BB962C8B-B14F-4D97-AF65-F5344CB8AC3E}">
        <p14:creationId xmlns:p14="http://schemas.microsoft.com/office/powerpoint/2010/main" val="290212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22</a:t>
            </a:fld>
            <a:endParaRPr lang="en-CA" altLang="en-US"/>
          </a:p>
        </p:txBody>
      </p:sp>
    </p:spTree>
    <p:extLst>
      <p:ext uri="{BB962C8B-B14F-4D97-AF65-F5344CB8AC3E}">
        <p14:creationId xmlns:p14="http://schemas.microsoft.com/office/powerpoint/2010/main" val="1862349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23</a:t>
            </a:fld>
            <a:endParaRPr lang="en-CA" altLang="en-US"/>
          </a:p>
        </p:txBody>
      </p:sp>
    </p:spTree>
    <p:extLst>
      <p:ext uri="{BB962C8B-B14F-4D97-AF65-F5344CB8AC3E}">
        <p14:creationId xmlns:p14="http://schemas.microsoft.com/office/powerpoint/2010/main" val="32873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24</a:t>
            </a:fld>
            <a:endParaRPr lang="en-CA" altLang="en-US"/>
          </a:p>
        </p:txBody>
      </p:sp>
    </p:spTree>
    <p:extLst>
      <p:ext uri="{BB962C8B-B14F-4D97-AF65-F5344CB8AC3E}">
        <p14:creationId xmlns:p14="http://schemas.microsoft.com/office/powerpoint/2010/main" val="32437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25</a:t>
            </a:fld>
            <a:endParaRPr lang="en-CA" altLang="en-US"/>
          </a:p>
        </p:txBody>
      </p:sp>
    </p:spTree>
    <p:extLst>
      <p:ext uri="{BB962C8B-B14F-4D97-AF65-F5344CB8AC3E}">
        <p14:creationId xmlns:p14="http://schemas.microsoft.com/office/powerpoint/2010/main" val="97337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26</a:t>
            </a:fld>
            <a:endParaRPr lang="en-CA" altLang="en-US"/>
          </a:p>
        </p:txBody>
      </p:sp>
    </p:spTree>
    <p:extLst>
      <p:ext uri="{BB962C8B-B14F-4D97-AF65-F5344CB8AC3E}">
        <p14:creationId xmlns:p14="http://schemas.microsoft.com/office/powerpoint/2010/main" val="398269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27</a:t>
            </a:fld>
            <a:endParaRPr lang="en-CA" altLang="en-US"/>
          </a:p>
        </p:txBody>
      </p:sp>
    </p:spTree>
    <p:extLst>
      <p:ext uri="{BB962C8B-B14F-4D97-AF65-F5344CB8AC3E}">
        <p14:creationId xmlns:p14="http://schemas.microsoft.com/office/powerpoint/2010/main" val="3905246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28</a:t>
            </a:fld>
            <a:endParaRPr lang="en-CA" altLang="en-US"/>
          </a:p>
        </p:txBody>
      </p:sp>
    </p:spTree>
    <p:extLst>
      <p:ext uri="{BB962C8B-B14F-4D97-AF65-F5344CB8AC3E}">
        <p14:creationId xmlns:p14="http://schemas.microsoft.com/office/powerpoint/2010/main" val="255065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381000" y="685800"/>
            <a:ext cx="6096000" cy="3429000"/>
          </a:xfrm>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356182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29</a:t>
            </a:fld>
            <a:endParaRPr lang="en-CA" altLang="en-US"/>
          </a:p>
        </p:txBody>
      </p:sp>
    </p:spTree>
    <p:extLst>
      <p:ext uri="{BB962C8B-B14F-4D97-AF65-F5344CB8AC3E}">
        <p14:creationId xmlns:p14="http://schemas.microsoft.com/office/powerpoint/2010/main" val="361840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12</a:t>
            </a:fld>
            <a:endParaRPr lang="en-CA" altLang="en-US"/>
          </a:p>
        </p:txBody>
      </p:sp>
    </p:spTree>
    <p:extLst>
      <p:ext uri="{BB962C8B-B14F-4D97-AF65-F5344CB8AC3E}">
        <p14:creationId xmlns:p14="http://schemas.microsoft.com/office/powerpoint/2010/main" val="320896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13</a:t>
            </a:fld>
            <a:endParaRPr lang="en-CA" altLang="en-US"/>
          </a:p>
        </p:txBody>
      </p:sp>
    </p:spTree>
    <p:extLst>
      <p:ext uri="{BB962C8B-B14F-4D97-AF65-F5344CB8AC3E}">
        <p14:creationId xmlns:p14="http://schemas.microsoft.com/office/powerpoint/2010/main" val="428111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14</a:t>
            </a:fld>
            <a:endParaRPr lang="en-CA" altLang="en-US"/>
          </a:p>
        </p:txBody>
      </p:sp>
    </p:spTree>
    <p:extLst>
      <p:ext uri="{BB962C8B-B14F-4D97-AF65-F5344CB8AC3E}">
        <p14:creationId xmlns:p14="http://schemas.microsoft.com/office/powerpoint/2010/main" val="301449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15</a:t>
            </a:fld>
            <a:endParaRPr lang="en-CA" altLang="en-US"/>
          </a:p>
        </p:txBody>
      </p:sp>
    </p:spTree>
    <p:extLst>
      <p:ext uri="{BB962C8B-B14F-4D97-AF65-F5344CB8AC3E}">
        <p14:creationId xmlns:p14="http://schemas.microsoft.com/office/powerpoint/2010/main" val="170801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16</a:t>
            </a:fld>
            <a:endParaRPr lang="en-CA" altLang="en-US"/>
          </a:p>
        </p:txBody>
      </p:sp>
    </p:spTree>
    <p:extLst>
      <p:ext uri="{BB962C8B-B14F-4D97-AF65-F5344CB8AC3E}">
        <p14:creationId xmlns:p14="http://schemas.microsoft.com/office/powerpoint/2010/main" val="236118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17</a:t>
            </a:fld>
            <a:endParaRPr lang="en-CA" altLang="en-US"/>
          </a:p>
        </p:txBody>
      </p:sp>
    </p:spTree>
    <p:extLst>
      <p:ext uri="{BB962C8B-B14F-4D97-AF65-F5344CB8AC3E}">
        <p14:creationId xmlns:p14="http://schemas.microsoft.com/office/powerpoint/2010/main" val="1074841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85DDF3-88CB-4F42-8972-276A545FE389}" type="slidenum">
              <a:rPr lang="en-CA" altLang="en-US" smtClean="0"/>
              <a:pPr>
                <a:defRPr/>
              </a:pPr>
              <a:t>18</a:t>
            </a:fld>
            <a:endParaRPr lang="en-CA" altLang="en-US"/>
          </a:p>
        </p:txBody>
      </p:sp>
    </p:spTree>
    <p:extLst>
      <p:ext uri="{BB962C8B-B14F-4D97-AF65-F5344CB8AC3E}">
        <p14:creationId xmlns:p14="http://schemas.microsoft.com/office/powerpoint/2010/main" val="221845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3621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8678"/>
            <a:ext cx="12192000" cy="955675"/>
          </a:xfrm>
        </p:spPr>
        <p:txBody>
          <a:bodyPr/>
          <a:lstStyle/>
          <a:p>
            <a:r>
              <a:rPr lang="en-US" dirty="0"/>
              <a:t>Click to edit Master title style</a:t>
            </a:r>
          </a:p>
        </p:txBody>
      </p:sp>
      <p:sp>
        <p:nvSpPr>
          <p:cNvPr id="3" name="Content Placeholder 2"/>
          <p:cNvSpPr>
            <a:spLocks noGrp="1"/>
          </p:cNvSpPr>
          <p:nvPr>
            <p:ph idx="1"/>
          </p:nvPr>
        </p:nvSpPr>
        <p:spPr>
          <a:xfrm>
            <a:off x="545592" y="1527049"/>
            <a:ext cx="11158728" cy="4525963"/>
          </a:xfrm>
        </p:spPr>
        <p:txBody>
          <a:bodyPr/>
          <a:lstStyle>
            <a:lvl1pPr marL="457200" indent="-457200">
              <a:buFont typeface="Arial" panose="020B0604020202020204" pitchFamily="34" charset="0"/>
              <a:buChar char="•"/>
              <a:defRPr baseline="0">
                <a:latin typeface="Times New Roman" panose="02020603050405020304" pitchFamily="18" charset="0"/>
              </a:defRPr>
            </a:lvl1pPr>
            <a:lvl2pPr marL="742950" indent="-285750">
              <a:buFont typeface="Arial" panose="020B0604020202020204" pitchFamily="34" charset="0"/>
              <a:buChar char="•"/>
              <a:defRPr baseline="0">
                <a:latin typeface="Times New Roman" panose="02020603050405020304" pitchFamily="18" charset="0"/>
              </a:defRPr>
            </a:lvl2pPr>
            <a:lvl3pPr marL="1143000" indent="-228600">
              <a:buFont typeface="Arial" panose="020B0604020202020204" pitchFamily="34" charset="0"/>
              <a:buChar char="•"/>
              <a:defRPr baseline="0">
                <a:latin typeface="Times New Roman" panose="02020603050405020304" pitchFamily="18" charset="0"/>
              </a:defRPr>
            </a:lvl3pPr>
            <a:lvl4pPr marL="1600200" indent="-228600">
              <a:buFont typeface="Arial" panose="020B0604020202020204" pitchFamily="34" charset="0"/>
              <a:buChar char="•"/>
              <a:defRPr baseline="0">
                <a:latin typeface="Times New Roman" panose="02020603050405020304" pitchFamily="18" charset="0"/>
              </a:defRPr>
            </a:lvl4pPr>
            <a:lvl5pPr marL="2057400" indent="-228600">
              <a:buFont typeface="Arial" panose="020B0604020202020204" pitchFamily="34" charset="0"/>
              <a:buChar char="•"/>
              <a:defRPr baseline="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045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5604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2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3138"/>
          </a:xfrm>
        </p:spPr>
        <p:txBody>
          <a:bodyPr/>
          <a:lstStyle/>
          <a:p>
            <a:r>
              <a:rPr lang="en-US" dirty="0"/>
              <a:t>Click to edit Master title style</a:t>
            </a:r>
          </a:p>
        </p:txBody>
      </p:sp>
      <p:sp>
        <p:nvSpPr>
          <p:cNvPr id="3" name="Table Placeholder 2"/>
          <p:cNvSpPr>
            <a:spLocks noGrp="1"/>
          </p:cNvSpPr>
          <p:nvPr>
            <p:ph type="tbl" idx="1"/>
          </p:nvPr>
        </p:nvSpPr>
        <p:spPr>
          <a:xfrm>
            <a:off x="609600" y="1176339"/>
            <a:ext cx="10972800" cy="4949825"/>
          </a:xfrm>
        </p:spPr>
        <p:txBody>
          <a:bodyPr/>
          <a:lstStyle/>
          <a:p>
            <a:pPr lvl="0"/>
            <a:endParaRPr lang="en-US" noProof="0" dirty="0"/>
          </a:p>
        </p:txBody>
      </p:sp>
    </p:spTree>
    <p:extLst>
      <p:ext uri="{BB962C8B-B14F-4D97-AF65-F5344CB8AC3E}">
        <p14:creationId xmlns:p14="http://schemas.microsoft.com/office/powerpoint/2010/main" val="212910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411818" y="0"/>
            <a:ext cx="23812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23812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0" y="23814"/>
            <a:ext cx="12192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0" name="Picture 17" descr="Pearson_Strap_Bound_Whit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 y="6356351"/>
            <a:ext cx="254635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
          <p:cNvSpPr>
            <a:spLocks noChangeArrowheads="1"/>
          </p:cNvSpPr>
          <p:nvPr userDrawn="1"/>
        </p:nvSpPr>
        <p:spPr bwMode="gray">
          <a:xfrm>
            <a:off x="0" y="6356351"/>
            <a:ext cx="12192000" cy="507999"/>
          </a:xfrm>
          <a:prstGeom prst="rect">
            <a:avLst/>
          </a:prstGeom>
          <a:solidFill>
            <a:schemeClr val="accent6">
              <a:lumMod val="50000"/>
            </a:schemeClr>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sz="2800"/>
          </a:p>
        </p:txBody>
      </p:sp>
      <p:sp>
        <p:nvSpPr>
          <p:cNvPr id="15" name="TextBox 16"/>
          <p:cNvSpPr txBox="1">
            <a:spLocks noChangeArrowheads="1"/>
          </p:cNvSpPr>
          <p:nvPr userDrawn="1"/>
        </p:nvSpPr>
        <p:spPr bwMode="auto">
          <a:xfrm>
            <a:off x="4580467" y="6513132"/>
            <a:ext cx="474556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rgbClr val="FFFFFF"/>
                </a:solidFill>
                <a:cs typeface="Times New Roman" panose="02020603050405020304" pitchFamily="18" charset="0"/>
              </a:rPr>
              <a:t>Copyright © 2019, 2015, 2011 Pearson Education, Inc.</a:t>
            </a:r>
          </a:p>
        </p:txBody>
      </p:sp>
      <p:sp>
        <p:nvSpPr>
          <p:cNvPr id="16" name="TextBox 17"/>
          <p:cNvSpPr txBox="1">
            <a:spLocks noChangeArrowheads="1"/>
          </p:cNvSpPr>
          <p:nvPr userDrawn="1"/>
        </p:nvSpPr>
        <p:spPr bwMode="auto">
          <a:xfrm>
            <a:off x="10078806" y="6442837"/>
            <a:ext cx="18245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bg1"/>
                </a:solidFill>
                <a:latin typeface="Arial" panose="020B0604020202020204" pitchFamily="34" charset="0"/>
                <a:cs typeface="Arial" panose="020B0604020202020204" pitchFamily="34" charset="0"/>
              </a:rPr>
              <a:t>Slide - </a:t>
            </a:r>
            <a:fld id="{48446396-2D47-44D8-8B37-6817DAB46179}" type="slidenum">
              <a:rPr lang="en-US" altLang="en-US" sz="1800" smtClean="0">
                <a:solidFill>
                  <a:schemeClr val="bg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bg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7285" y="6378641"/>
            <a:ext cx="1443567" cy="45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6"/>
          <p:cNvSpPr txBox="1">
            <a:spLocks noChangeArrowheads="1"/>
          </p:cNvSpPr>
          <p:nvPr userDrawn="1"/>
        </p:nvSpPr>
        <p:spPr bwMode="auto">
          <a:xfrm>
            <a:off x="1818217" y="6524625"/>
            <a:ext cx="282786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bg1"/>
                </a:solidFill>
                <a:ea typeface="Calibri" panose="020F0502020204030204" pitchFamily="34" charset="0"/>
              </a:rPr>
              <a:t>ALWAYS LEARNING</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61" r:id="rId3"/>
    <p:sldLayoutId id="2147483662" r:id="rId4"/>
    <p:sldLayoutId id="2147483667" r:id="rId5"/>
  </p:sldLayoutIdLst>
  <p:hf hdr="0" dt="0"/>
  <p:txStyles>
    <p:titleStyle>
      <a:lvl1pPr algn="l" rtl="0" eaLnBrk="0" fontAlgn="base" hangingPunct="0">
        <a:lnSpc>
          <a:spcPct val="80000"/>
        </a:lnSpc>
        <a:spcBef>
          <a:spcPct val="0"/>
        </a:spcBef>
        <a:spcAft>
          <a:spcPct val="0"/>
        </a:spcAft>
        <a:defRPr sz="40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marL="457200" indent="-457200" algn="l" rtl="0" eaLnBrk="0" fontAlgn="base" hangingPunct="0">
        <a:spcBef>
          <a:spcPct val="20000"/>
        </a:spcBef>
        <a:spcAft>
          <a:spcPct val="0"/>
        </a:spcAft>
        <a:buFont typeface="Arial" panose="020B0604020202020204" pitchFamily="34" charset="0"/>
        <a:buChar char="•"/>
        <a:defRPr sz="2800" baseline="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baseline="0">
          <a:solidFill>
            <a:schemeClr val="tx1"/>
          </a:solidFill>
          <a:latin typeface="+mn-lt"/>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baseline="0">
          <a:solidFill>
            <a:schemeClr val="tx1"/>
          </a:solidFill>
          <a:latin typeface="+mn-lt"/>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mn-lt"/>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baseline="0">
          <a:solidFill>
            <a:schemeClr val="tx1"/>
          </a:solidFill>
          <a:latin typeface="+mn-lt"/>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2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6.bin"/><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18.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pn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4.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image" Target="../media/image15.wmf"/><Relationship Id="rId5" Type="http://schemas.openxmlformats.org/officeDocument/2006/relationships/oleObject" Target="../embeddings/oleObject9.bin"/><Relationship Id="rId10" Type="http://schemas.openxmlformats.org/officeDocument/2006/relationships/oleObject" Target="../embeddings/oleObject100.bin"/><Relationship Id="rId4" Type="http://schemas.openxmlformats.org/officeDocument/2006/relationships/image" Target="../media/image21.png"/><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image" Target="../media/image16.w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6.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13567" y="638175"/>
            <a:ext cx="4484603"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latin typeface="Arial" panose="020B0604020202020204" pitchFamily="34" charset="0"/>
              </a:rPr>
              <a:t> </a:t>
            </a:r>
            <a:r>
              <a:rPr lang="en-US" altLang="en-US" sz="6600" b="1" dirty="0">
                <a:cs typeface="Times New Roman" panose="02020603050405020304" pitchFamily="18" charset="0"/>
              </a:rPr>
              <a:t>Chapter 1</a:t>
            </a:r>
          </a:p>
        </p:txBody>
      </p:sp>
      <p:sp>
        <p:nvSpPr>
          <p:cNvPr id="4100" name="Rectangle 3"/>
          <p:cNvSpPr>
            <a:spLocks noChangeArrowheads="1"/>
          </p:cNvSpPr>
          <p:nvPr/>
        </p:nvSpPr>
        <p:spPr bwMode="auto">
          <a:xfrm>
            <a:off x="701457" y="2033784"/>
            <a:ext cx="52609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Arithmetic of Whole Numbers</a:t>
            </a:r>
          </a:p>
        </p:txBody>
      </p:sp>
      <p:sp>
        <p:nvSpPr>
          <p:cNvPr id="4101" name="Text Box 9"/>
          <p:cNvSpPr txBox="1">
            <a:spLocks noChangeArrowheads="1"/>
          </p:cNvSpPr>
          <p:nvPr/>
        </p:nvSpPr>
        <p:spPr bwMode="auto">
          <a:xfrm>
            <a:off x="712418" y="3555826"/>
            <a:ext cx="52448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Section 1.4</a:t>
            </a:r>
          </a:p>
          <a:p>
            <a:pPr eaLnBrk="1" hangingPunct="1">
              <a:spcBef>
                <a:spcPct val="0"/>
              </a:spcBef>
            </a:pPr>
            <a:r>
              <a:rPr lang="en-US" altLang="en-US" dirty="0"/>
              <a:t>Division of Whole Numbers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5844"/>
            <a:ext cx="4400811" cy="5628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5A6F007-B0E4-459C-968E-7A17791E7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84" y="4524612"/>
            <a:ext cx="749809" cy="644653"/>
          </a:xfrm>
          <a:prstGeom prst="rect">
            <a:avLst/>
          </a:prstGeom>
        </p:spPr>
      </p:pic>
      <p:sp>
        <p:nvSpPr>
          <p:cNvPr id="8194" name="Rectangle 2"/>
          <p:cNvSpPr>
            <a:spLocks noGrp="1" noChangeArrowheads="1"/>
          </p:cNvSpPr>
          <p:nvPr>
            <p:ph type="title"/>
          </p:nvPr>
        </p:nvSpPr>
        <p:spPr/>
        <p:txBody>
          <a:bodyPr/>
          <a:lstStyle/>
          <a:p>
            <a:r>
              <a:rPr lang="en-US" altLang="en-US" dirty="0"/>
              <a:t>Example Continued</a:t>
            </a:r>
          </a:p>
        </p:txBody>
      </p:sp>
      <p:sp>
        <p:nvSpPr>
          <p:cNvPr id="8195" name="Text Box 5"/>
          <p:cNvSpPr txBox="1">
            <a:spLocks noChangeArrowheads="1"/>
          </p:cNvSpPr>
          <p:nvPr/>
        </p:nvSpPr>
        <p:spPr bwMode="auto">
          <a:xfrm>
            <a:off x="543189" y="991340"/>
            <a:ext cx="105347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Here is a step-by-step explanation of the division of whole numbers:</a:t>
            </a:r>
            <a:endParaRPr lang="en-US" altLang="en-US" dirty="0"/>
          </a:p>
        </p:txBody>
      </p:sp>
      <mc:AlternateContent xmlns:mc="http://schemas.openxmlformats.org/markup-compatibility/2006" xmlns:a14="http://schemas.microsoft.com/office/drawing/2010/main">
        <mc:Choice Requires="a14">
          <p:sp>
            <p:nvSpPr>
              <p:cNvPr id="11" name="Text Box 5">
                <a:extLst>
                  <a:ext uri="{FF2B5EF4-FFF2-40B4-BE49-F238E27FC236}">
                    <a16:creationId xmlns:a16="http://schemas.microsoft.com/office/drawing/2014/main" id="{0D94AEFA-ACD8-4947-BFA1-206DC31E23E3}"/>
                  </a:ext>
                </a:extLst>
              </p:cNvPr>
              <p:cNvSpPr txBox="1">
                <a:spLocks noChangeArrowheads="1"/>
              </p:cNvSpPr>
              <p:nvPr/>
            </p:nvSpPr>
            <p:spPr bwMode="auto">
              <a:xfrm>
                <a:off x="543189" y="1561356"/>
                <a:ext cx="10534715" cy="52322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Divide 96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8  =  _______.</a:t>
                </a:r>
                <a:endParaRPr lang="en-US" altLang="en-US" dirty="0"/>
              </a:p>
            </p:txBody>
          </p:sp>
        </mc:Choice>
        <mc:Fallback xmlns="">
          <p:sp>
            <p:nvSpPr>
              <p:cNvPr id="11" name="Text Box 5">
                <a:extLst>
                  <a:ext uri="{FF2B5EF4-FFF2-40B4-BE49-F238E27FC236}">
                    <a16:creationId xmlns:a16="http://schemas.microsoft.com/office/drawing/2014/main" id="{0D94AEFA-ACD8-4947-BFA1-206DC31E23E3}"/>
                  </a:ext>
                </a:extLst>
              </p:cNvPr>
              <p:cNvSpPr txBox="1">
                <a:spLocks noRot="1" noChangeAspect="1" noMove="1" noResize="1" noEditPoints="1" noAdjustHandles="1" noChangeArrowheads="1" noChangeShapeType="1" noTextEdit="1"/>
              </p:cNvSpPr>
              <p:nvPr/>
            </p:nvSpPr>
            <p:spPr bwMode="auto">
              <a:xfrm>
                <a:off x="543189" y="1561356"/>
                <a:ext cx="10534715" cy="523220"/>
              </a:xfrm>
              <a:prstGeom prst="rect">
                <a:avLst/>
              </a:prstGeom>
              <a:blipFill>
                <a:blip r:embed="rId4"/>
                <a:stretch>
                  <a:fillRect l="-1157" t="-11628"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Rectangle 5">
            <a:extLst>
              <a:ext uri="{FF2B5EF4-FFF2-40B4-BE49-F238E27FC236}">
                <a16:creationId xmlns:a16="http://schemas.microsoft.com/office/drawing/2014/main" id="{1ED07B8A-0417-449C-9299-7F2A4EE8DF93}"/>
              </a:ext>
            </a:extLst>
          </p:cNvPr>
          <p:cNvSpPr/>
          <p:nvPr/>
        </p:nvSpPr>
        <p:spPr>
          <a:xfrm>
            <a:off x="543189" y="2584781"/>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5</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57F050C-2898-4D8A-86F7-82E9BCF2B929}"/>
                  </a:ext>
                </a:extLst>
              </p:cNvPr>
              <p:cNvSpPr/>
              <p:nvPr/>
            </p:nvSpPr>
            <p:spPr>
              <a:xfrm>
                <a:off x="3617878" y="2414598"/>
                <a:ext cx="7586150" cy="954107"/>
              </a:xfrm>
              <a:prstGeom prst="rect">
                <a:avLst/>
              </a:prstGeom>
            </p:spPr>
            <p:txBody>
              <a:bodyPr wrap="square">
                <a:spAutoFit/>
              </a:bodyPr>
              <a:lstStyle/>
              <a:p>
                <a:r>
                  <a:rPr lang="en-US" dirty="0"/>
                  <a:t>Multiply 8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 = 16 and </a:t>
                </a:r>
                <a:r>
                  <a:rPr lang="en-US" dirty="0">
                    <a:solidFill>
                      <a:schemeClr val="tx1"/>
                    </a:solidFill>
                  </a:rPr>
                  <a:t>write the product </a:t>
                </a:r>
                <a:r>
                  <a:rPr lang="en-US" dirty="0"/>
                  <a:t>16</a:t>
                </a:r>
                <a:r>
                  <a:rPr lang="en-US" dirty="0">
                    <a:solidFill>
                      <a:schemeClr val="tx1"/>
                    </a:solidFill>
                  </a:rPr>
                  <a:t> under the 16.</a:t>
                </a:r>
                <a:endParaRPr lang="en-US" dirty="0">
                  <a:solidFill>
                    <a:schemeClr val="tx1"/>
                  </a:solidFill>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657F050C-2898-4D8A-86F7-82E9BCF2B929}"/>
                  </a:ext>
                </a:extLst>
              </p:cNvPr>
              <p:cNvSpPr>
                <a:spLocks noRot="1" noChangeAspect="1" noMove="1" noResize="1" noEditPoints="1" noAdjustHandles="1" noChangeArrowheads="1" noChangeShapeType="1" noTextEdit="1"/>
              </p:cNvSpPr>
              <p:nvPr/>
            </p:nvSpPr>
            <p:spPr>
              <a:xfrm>
                <a:off x="3617878" y="2414598"/>
                <a:ext cx="7586150" cy="954107"/>
              </a:xfrm>
              <a:prstGeom prst="rect">
                <a:avLst/>
              </a:prstGeom>
              <a:blipFill>
                <a:blip r:embed="rId5"/>
                <a:stretch>
                  <a:fillRect l="-1606" t="-6369" r="-1687" b="-16561"/>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ADEFCF68-7167-475D-B227-1B798F7EEFD8}"/>
              </a:ext>
            </a:extLst>
          </p:cNvPr>
          <p:cNvSpPr/>
          <p:nvPr/>
        </p:nvSpPr>
        <p:spPr>
          <a:xfrm>
            <a:off x="375009" y="3973201"/>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6</a:t>
            </a:r>
          </a:p>
        </p:txBody>
      </p:sp>
      <p:sp>
        <p:nvSpPr>
          <p:cNvPr id="10" name="Rectangle 9">
            <a:extLst>
              <a:ext uri="{FF2B5EF4-FFF2-40B4-BE49-F238E27FC236}">
                <a16:creationId xmlns:a16="http://schemas.microsoft.com/office/drawing/2014/main" id="{CC8EDDCD-433C-436E-9F3C-759E38DEDADD}"/>
              </a:ext>
            </a:extLst>
          </p:cNvPr>
          <p:cNvSpPr/>
          <p:nvPr/>
        </p:nvSpPr>
        <p:spPr>
          <a:xfrm>
            <a:off x="3554268" y="4025384"/>
            <a:ext cx="4800907" cy="523220"/>
          </a:xfrm>
          <a:prstGeom prst="rect">
            <a:avLst/>
          </a:prstGeom>
        </p:spPr>
        <p:txBody>
          <a:bodyPr wrap="square">
            <a:spAutoFit/>
          </a:bodyPr>
          <a:lstStyle/>
          <a:p>
            <a:r>
              <a:rPr lang="en-US" dirty="0"/>
              <a:t>Subtract 16 – 16 = 0. </a:t>
            </a:r>
            <a:r>
              <a:rPr lang="en-US" dirty="0">
                <a:solidFill>
                  <a:schemeClr val="tx1"/>
                </a:solidFill>
              </a:rPr>
              <a:t>Write</a:t>
            </a:r>
            <a:r>
              <a:rPr lang="en-US" dirty="0"/>
              <a:t> 0</a:t>
            </a:r>
            <a:r>
              <a:rPr lang="en-US" dirty="0">
                <a:solidFill>
                  <a:schemeClr val="tx1"/>
                </a:solidFill>
              </a:rPr>
              <a:t>.</a:t>
            </a:r>
            <a:endParaRPr lang="en-US" dirty="0">
              <a:solidFill>
                <a:schemeClr val="tx1"/>
              </a:solidFill>
              <a:cs typeface="Times New Roman" panose="02020603050405020304" pitchFamily="18" charset="0"/>
            </a:endParaRPr>
          </a:p>
        </p:txBody>
      </p:sp>
      <p:graphicFrame>
        <p:nvGraphicFramePr>
          <p:cNvPr id="15" name="Object 14">
            <a:extLst>
              <a:ext uri="{FF2B5EF4-FFF2-40B4-BE49-F238E27FC236}">
                <a16:creationId xmlns:a16="http://schemas.microsoft.com/office/drawing/2014/main" id="{B21FAE73-0335-4371-A24C-6848A38B2AEB}"/>
              </a:ext>
            </a:extLst>
          </p:cNvPr>
          <p:cNvGraphicFramePr>
            <a:graphicFrameLocks noChangeAspect="1"/>
          </p:cNvGraphicFramePr>
          <p:nvPr/>
        </p:nvGraphicFramePr>
        <p:xfrm>
          <a:off x="1994778" y="2599552"/>
          <a:ext cx="711200" cy="584200"/>
        </p:xfrm>
        <a:graphic>
          <a:graphicData uri="http://schemas.openxmlformats.org/presentationml/2006/ole">
            <mc:AlternateContent xmlns:mc="http://schemas.openxmlformats.org/markup-compatibility/2006">
              <mc:Choice xmlns:v="urn:schemas-microsoft-com:vml" Requires="v">
                <p:oleObj spid="_x0000_s7195" name="Equation" r:id="rId6" imgW="711000" imgH="583920" progId="Equation.DSMT4">
                  <p:embed/>
                </p:oleObj>
              </mc:Choice>
              <mc:Fallback>
                <p:oleObj name="Equation" r:id="rId6" imgW="711000" imgH="583920" progId="Equation.DSMT4">
                  <p:embed/>
                  <p:pic>
                    <p:nvPicPr>
                      <p:cNvPr id="15" name="Object 14">
                        <a:extLst>
                          <a:ext uri="{FF2B5EF4-FFF2-40B4-BE49-F238E27FC236}">
                            <a16:creationId xmlns:a16="http://schemas.microsoft.com/office/drawing/2014/main" id="{B21FAE73-0335-4371-A24C-6848A38B2AEB}"/>
                          </a:ext>
                        </a:extLst>
                      </p:cNvPr>
                      <p:cNvPicPr/>
                      <p:nvPr/>
                    </p:nvPicPr>
                    <p:blipFill>
                      <a:blip r:embed="rId7"/>
                      <a:stretch>
                        <a:fillRect/>
                      </a:stretch>
                    </p:blipFill>
                    <p:spPr>
                      <a:xfrm>
                        <a:off x="1994778" y="2599552"/>
                        <a:ext cx="711200" cy="5842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804DE4C-B839-4263-9D37-58BA39F2D7BF}"/>
              </a:ext>
            </a:extLst>
          </p:cNvPr>
          <p:cNvSpPr txBox="1"/>
          <p:nvPr/>
        </p:nvSpPr>
        <p:spPr>
          <a:xfrm>
            <a:off x="2246925" y="2099937"/>
            <a:ext cx="364202" cy="523220"/>
          </a:xfrm>
          <a:prstGeom prst="rect">
            <a:avLst/>
          </a:prstGeom>
          <a:noFill/>
        </p:spPr>
        <p:txBody>
          <a:bodyPr wrap="none" rtlCol="0">
            <a:spAutoFit/>
          </a:bodyPr>
          <a:lstStyle/>
          <a:p>
            <a:r>
              <a:rPr lang="en-US" dirty="0">
                <a:solidFill>
                  <a:schemeClr val="tx1"/>
                </a:solidFill>
              </a:rPr>
              <a:t>1</a:t>
            </a:r>
          </a:p>
        </p:txBody>
      </p:sp>
      <p:sp>
        <p:nvSpPr>
          <p:cNvPr id="17" name="TextBox 16">
            <a:extLst>
              <a:ext uri="{FF2B5EF4-FFF2-40B4-BE49-F238E27FC236}">
                <a16:creationId xmlns:a16="http://schemas.microsoft.com/office/drawing/2014/main" id="{426D9354-9D0D-401D-AED5-316BFF46D804}"/>
              </a:ext>
            </a:extLst>
          </p:cNvPr>
          <p:cNvSpPr txBox="1"/>
          <p:nvPr/>
        </p:nvSpPr>
        <p:spPr>
          <a:xfrm>
            <a:off x="1950661" y="2943162"/>
            <a:ext cx="813043" cy="523220"/>
          </a:xfrm>
          <a:prstGeom prst="rect">
            <a:avLst/>
          </a:prstGeom>
          <a:noFill/>
        </p:spPr>
        <p:txBody>
          <a:bodyPr wrap="none" rtlCol="0">
            <a:spAutoFit/>
          </a:bodyPr>
          <a:lstStyle/>
          <a:p>
            <a:r>
              <a:rPr lang="en-US" u="sng" dirty="0">
                <a:solidFill>
                  <a:schemeClr val="tx1"/>
                </a:solidFill>
              </a:rPr>
              <a:t>– 8  </a:t>
            </a:r>
          </a:p>
        </p:txBody>
      </p:sp>
      <p:sp>
        <p:nvSpPr>
          <p:cNvPr id="18" name="TextBox 17">
            <a:extLst>
              <a:ext uri="{FF2B5EF4-FFF2-40B4-BE49-F238E27FC236}">
                <a16:creationId xmlns:a16="http://schemas.microsoft.com/office/drawing/2014/main" id="{E4437417-2A25-4B2D-B625-5E5BAC299156}"/>
              </a:ext>
            </a:extLst>
          </p:cNvPr>
          <p:cNvSpPr txBox="1"/>
          <p:nvPr/>
        </p:nvSpPr>
        <p:spPr>
          <a:xfrm>
            <a:off x="2199516" y="3358525"/>
            <a:ext cx="270415" cy="523220"/>
          </a:xfrm>
          <a:prstGeom prst="rect">
            <a:avLst/>
          </a:prstGeom>
          <a:noFill/>
        </p:spPr>
        <p:txBody>
          <a:bodyPr wrap="square" rtlCol="0">
            <a:spAutoFit/>
          </a:bodyPr>
          <a:lstStyle/>
          <a:p>
            <a:r>
              <a:rPr lang="en-US" dirty="0">
                <a:solidFill>
                  <a:schemeClr val="tx1"/>
                </a:solidFill>
              </a:rPr>
              <a:t>1  </a:t>
            </a:r>
          </a:p>
        </p:txBody>
      </p:sp>
      <p:sp>
        <p:nvSpPr>
          <p:cNvPr id="19" name="TextBox 18">
            <a:extLst>
              <a:ext uri="{FF2B5EF4-FFF2-40B4-BE49-F238E27FC236}">
                <a16:creationId xmlns:a16="http://schemas.microsoft.com/office/drawing/2014/main" id="{B0F0B7BE-5DF4-4C3D-B299-4A2887BBEB9F}"/>
              </a:ext>
            </a:extLst>
          </p:cNvPr>
          <p:cNvSpPr txBox="1"/>
          <p:nvPr/>
        </p:nvSpPr>
        <p:spPr>
          <a:xfrm>
            <a:off x="2382167" y="3364890"/>
            <a:ext cx="364202" cy="523220"/>
          </a:xfrm>
          <a:prstGeom prst="rect">
            <a:avLst/>
          </a:prstGeom>
          <a:noFill/>
        </p:spPr>
        <p:txBody>
          <a:bodyPr wrap="square" rtlCol="0">
            <a:spAutoFit/>
          </a:bodyPr>
          <a:lstStyle/>
          <a:p>
            <a:r>
              <a:rPr lang="en-US" dirty="0">
                <a:solidFill>
                  <a:schemeClr val="tx1"/>
                </a:solidFill>
              </a:rPr>
              <a:t>6  </a:t>
            </a:r>
          </a:p>
        </p:txBody>
      </p:sp>
      <p:sp>
        <p:nvSpPr>
          <p:cNvPr id="23" name="TextBox 22">
            <a:extLst>
              <a:ext uri="{FF2B5EF4-FFF2-40B4-BE49-F238E27FC236}">
                <a16:creationId xmlns:a16="http://schemas.microsoft.com/office/drawing/2014/main" id="{B5829DB0-1D6D-45BF-8704-58F04E2F7021}"/>
              </a:ext>
            </a:extLst>
          </p:cNvPr>
          <p:cNvSpPr txBox="1"/>
          <p:nvPr/>
        </p:nvSpPr>
        <p:spPr>
          <a:xfrm>
            <a:off x="2448911" y="2085282"/>
            <a:ext cx="364202" cy="523220"/>
          </a:xfrm>
          <a:prstGeom prst="rect">
            <a:avLst/>
          </a:prstGeom>
          <a:noFill/>
        </p:spPr>
        <p:txBody>
          <a:bodyPr wrap="none" rtlCol="0">
            <a:spAutoFit/>
          </a:bodyPr>
          <a:lstStyle/>
          <a:p>
            <a:r>
              <a:rPr lang="en-US" dirty="0">
                <a:solidFill>
                  <a:schemeClr val="tx1"/>
                </a:solidFill>
              </a:rPr>
              <a:t>2</a:t>
            </a:r>
          </a:p>
        </p:txBody>
      </p:sp>
      <p:sp>
        <p:nvSpPr>
          <p:cNvPr id="27" name="TextBox 26">
            <a:extLst>
              <a:ext uri="{FF2B5EF4-FFF2-40B4-BE49-F238E27FC236}">
                <a16:creationId xmlns:a16="http://schemas.microsoft.com/office/drawing/2014/main" id="{EF786FA2-61E4-4B7C-904E-85F458752EE7}"/>
              </a:ext>
            </a:extLst>
          </p:cNvPr>
          <p:cNvSpPr txBox="1"/>
          <p:nvPr/>
        </p:nvSpPr>
        <p:spPr>
          <a:xfrm>
            <a:off x="1822581" y="3683367"/>
            <a:ext cx="1069201" cy="523220"/>
          </a:xfrm>
          <a:prstGeom prst="rect">
            <a:avLst/>
          </a:prstGeom>
          <a:noFill/>
        </p:spPr>
        <p:txBody>
          <a:bodyPr wrap="square" rtlCol="0">
            <a:spAutoFit/>
          </a:bodyPr>
          <a:lstStyle/>
          <a:p>
            <a:r>
              <a:rPr lang="en-US" u="sng" dirty="0">
                <a:solidFill>
                  <a:schemeClr val="tx1"/>
                </a:solidFill>
              </a:rPr>
              <a:t> – 16  </a:t>
            </a:r>
          </a:p>
        </p:txBody>
      </p:sp>
      <p:sp>
        <p:nvSpPr>
          <p:cNvPr id="28" name="TextBox 27">
            <a:extLst>
              <a:ext uri="{FF2B5EF4-FFF2-40B4-BE49-F238E27FC236}">
                <a16:creationId xmlns:a16="http://schemas.microsoft.com/office/drawing/2014/main" id="{70DEB3BF-A5F5-4ED2-B65F-D87CE62885BB}"/>
              </a:ext>
            </a:extLst>
          </p:cNvPr>
          <p:cNvSpPr txBox="1"/>
          <p:nvPr/>
        </p:nvSpPr>
        <p:spPr>
          <a:xfrm>
            <a:off x="2394506" y="4105095"/>
            <a:ext cx="364202" cy="523220"/>
          </a:xfrm>
          <a:prstGeom prst="rect">
            <a:avLst/>
          </a:prstGeom>
          <a:noFill/>
        </p:spPr>
        <p:txBody>
          <a:bodyPr wrap="square" rtlCol="0">
            <a:spAutoFit/>
          </a:bodyPr>
          <a:lstStyle/>
          <a:p>
            <a:r>
              <a:rPr lang="en-US" dirty="0">
                <a:solidFill>
                  <a:schemeClr val="tx1"/>
                </a:solidFill>
              </a:rPr>
              <a:t>0  </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9B6F9E5-EE92-44C2-9A4B-5B09F33917A1}"/>
                  </a:ext>
                </a:extLst>
              </p:cNvPr>
              <p:cNvSpPr/>
              <p:nvPr/>
            </p:nvSpPr>
            <p:spPr>
              <a:xfrm>
                <a:off x="784806" y="4572595"/>
                <a:ext cx="10920248" cy="1815882"/>
              </a:xfrm>
              <a:prstGeom prst="rect">
                <a:avLst/>
              </a:prstGeom>
            </p:spPr>
            <p:txBody>
              <a:bodyPr wrap="square">
                <a:spAutoFit/>
              </a:bodyPr>
              <a:lstStyle/>
              <a:p>
                <a:r>
                  <a:rPr lang="en-US" b="1" dirty="0">
                    <a:cs typeface="Times New Roman" panose="02020603050405020304" pitchFamily="18" charset="0"/>
                  </a:rPr>
                  <a:t>Finally, </a:t>
                </a:r>
                <a:r>
                  <a:rPr lang="en-US" i="1" dirty="0">
                    <a:cs typeface="Times New Roman" panose="02020603050405020304" pitchFamily="18" charset="0"/>
                  </a:rPr>
                  <a:t>check </a:t>
                </a:r>
                <a:r>
                  <a:rPr lang="en-US" dirty="0">
                    <a:cs typeface="Times New Roman" panose="02020603050405020304" pitchFamily="18" charset="0"/>
                  </a:rPr>
                  <a:t>your answer. The answer 12 is roughly equal to the original estimate 10. As a second check, multiply the divisor 8 and the quotient 12. Their product should be the original dividend number, 8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12 = 96, which is correct.</a:t>
                </a:r>
              </a:p>
            </p:txBody>
          </p:sp>
        </mc:Choice>
        <mc:Fallback xmlns="">
          <p:sp>
            <p:nvSpPr>
              <p:cNvPr id="2" name="Rectangle 1">
                <a:extLst>
                  <a:ext uri="{FF2B5EF4-FFF2-40B4-BE49-F238E27FC236}">
                    <a16:creationId xmlns:a16="http://schemas.microsoft.com/office/drawing/2014/main" id="{69B6F9E5-EE92-44C2-9A4B-5B09F33917A1}"/>
                  </a:ext>
                </a:extLst>
              </p:cNvPr>
              <p:cNvSpPr>
                <a:spLocks noRot="1" noChangeAspect="1" noMove="1" noResize="1" noEditPoints="1" noAdjustHandles="1" noChangeArrowheads="1" noChangeShapeType="1" noTextEdit="1"/>
              </p:cNvSpPr>
              <p:nvPr/>
            </p:nvSpPr>
            <p:spPr>
              <a:xfrm>
                <a:off x="784806" y="4572595"/>
                <a:ext cx="10920248" cy="1815882"/>
              </a:xfrm>
              <a:prstGeom prst="rect">
                <a:avLst/>
              </a:prstGeom>
              <a:blipFill>
                <a:blip r:embed="rId8"/>
                <a:stretch>
                  <a:fillRect l="-1173" t="-3356" r="-447" b="-8389"/>
                </a:stretch>
              </a:blipFill>
            </p:spPr>
            <p:txBody>
              <a:bodyPr/>
              <a:lstStyle/>
              <a:p>
                <a:r>
                  <a:rPr lang="en-US">
                    <a:noFill/>
                  </a:rPr>
                  <a:t> </a:t>
                </a:r>
              </a:p>
            </p:txBody>
          </p:sp>
        </mc:Fallback>
      </mc:AlternateContent>
    </p:spTree>
    <p:extLst>
      <p:ext uri="{BB962C8B-B14F-4D97-AF65-F5344CB8AC3E}">
        <p14:creationId xmlns:p14="http://schemas.microsoft.com/office/powerpoint/2010/main" val="68009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27" grpId="0"/>
      <p:bldP spid="2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5A6F007-B0E4-459C-968E-7A17791E7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5" y="4188291"/>
            <a:ext cx="749809" cy="644653"/>
          </a:xfrm>
          <a:prstGeom prst="rect">
            <a:avLst/>
          </a:prstGeom>
        </p:spPr>
      </p:pic>
      <p:sp>
        <p:nvSpPr>
          <p:cNvPr id="8194" name="Rectangle 2"/>
          <p:cNvSpPr>
            <a:spLocks noGrp="1" noChangeArrowheads="1"/>
          </p:cNvSpPr>
          <p:nvPr>
            <p:ph type="title"/>
          </p:nvPr>
        </p:nvSpPr>
        <p:spPr/>
        <p:txBody>
          <a:bodyPr/>
          <a:lstStyle/>
          <a:p>
            <a:r>
              <a:rPr lang="en-US" altLang="en-US" dirty="0"/>
              <a:t>Example</a:t>
            </a:r>
          </a:p>
        </p:txBody>
      </p:sp>
      <mc:AlternateContent xmlns:mc="http://schemas.openxmlformats.org/markup-compatibility/2006" xmlns:a14="http://schemas.microsoft.com/office/drawing/2010/main">
        <mc:Choice Requires="a14">
          <p:sp>
            <p:nvSpPr>
              <p:cNvPr id="11" name="Text Box 5">
                <a:extLst>
                  <a:ext uri="{FF2B5EF4-FFF2-40B4-BE49-F238E27FC236}">
                    <a16:creationId xmlns:a16="http://schemas.microsoft.com/office/drawing/2014/main" id="{0D94AEFA-ACD8-4947-BFA1-206DC31E23E3}"/>
                  </a:ext>
                </a:extLst>
              </p:cNvPr>
              <p:cNvSpPr txBox="1">
                <a:spLocks noChangeArrowheads="1"/>
              </p:cNvSpPr>
              <p:nvPr/>
            </p:nvSpPr>
            <p:spPr bwMode="auto">
              <a:xfrm>
                <a:off x="439300" y="964729"/>
                <a:ext cx="3421501" cy="52322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To calculate 153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4,  </a:t>
                </a:r>
                <a:endParaRPr lang="en-US" altLang="en-US" dirty="0"/>
              </a:p>
            </p:txBody>
          </p:sp>
        </mc:Choice>
        <mc:Fallback xmlns="">
          <p:sp>
            <p:nvSpPr>
              <p:cNvPr id="11" name="Text Box 5">
                <a:extLst>
                  <a:ext uri="{FF2B5EF4-FFF2-40B4-BE49-F238E27FC236}">
                    <a16:creationId xmlns:a16="http://schemas.microsoft.com/office/drawing/2014/main" id="{0D94AEFA-ACD8-4947-BFA1-206DC31E23E3}"/>
                  </a:ext>
                </a:extLst>
              </p:cNvPr>
              <p:cNvSpPr txBox="1">
                <a:spLocks noRot="1" noChangeAspect="1" noMove="1" noResize="1" noEditPoints="1" noAdjustHandles="1" noChangeArrowheads="1" noChangeShapeType="1" noTextEdit="1"/>
              </p:cNvSpPr>
              <p:nvPr/>
            </p:nvSpPr>
            <p:spPr bwMode="auto">
              <a:xfrm>
                <a:off x="439300" y="964729"/>
                <a:ext cx="3421501" cy="523220"/>
              </a:xfrm>
              <a:prstGeom prst="rect">
                <a:avLst/>
              </a:prstGeom>
              <a:blipFill>
                <a:blip r:embed="rId4"/>
                <a:stretch>
                  <a:fillRect l="-3565" t="-11628" r="-3387"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15" name="Object 14">
            <a:extLst>
              <a:ext uri="{FF2B5EF4-FFF2-40B4-BE49-F238E27FC236}">
                <a16:creationId xmlns:a16="http://schemas.microsoft.com/office/drawing/2014/main" id="{B21FAE73-0335-4371-A24C-6848A38B2AEB}"/>
              </a:ext>
            </a:extLst>
          </p:cNvPr>
          <p:cNvGraphicFramePr>
            <a:graphicFrameLocks noChangeAspect="1"/>
          </p:cNvGraphicFramePr>
          <p:nvPr>
            <p:extLst>
              <p:ext uri="{D42A27DB-BD31-4B8C-83A1-F6EECF244321}">
                <p14:modId xmlns:p14="http://schemas.microsoft.com/office/powerpoint/2010/main" val="3803428901"/>
              </p:ext>
            </p:extLst>
          </p:nvPr>
        </p:nvGraphicFramePr>
        <p:xfrm>
          <a:off x="5956300" y="1616075"/>
          <a:ext cx="990600" cy="584200"/>
        </p:xfrm>
        <a:graphic>
          <a:graphicData uri="http://schemas.openxmlformats.org/presentationml/2006/ole">
            <mc:AlternateContent xmlns:mc="http://schemas.openxmlformats.org/markup-compatibility/2006">
              <mc:Choice xmlns:v="urn:schemas-microsoft-com:vml" Requires="v">
                <p:oleObj spid="_x0000_s8216" name="Equation" r:id="rId5" imgW="990360" imgH="583920" progId="Equation.DSMT4">
                  <p:embed/>
                </p:oleObj>
              </mc:Choice>
              <mc:Fallback>
                <p:oleObj name="Equation" r:id="rId5" imgW="990360" imgH="583920" progId="Equation.DSMT4">
                  <p:embed/>
                  <p:pic>
                    <p:nvPicPr>
                      <p:cNvPr id="15" name="Object 14">
                        <a:extLst>
                          <a:ext uri="{FF2B5EF4-FFF2-40B4-BE49-F238E27FC236}">
                            <a16:creationId xmlns:a16="http://schemas.microsoft.com/office/drawing/2014/main" id="{B21FAE73-0335-4371-A24C-6848A38B2AEB}"/>
                          </a:ext>
                        </a:extLst>
                      </p:cNvPr>
                      <p:cNvPicPr/>
                      <p:nvPr/>
                    </p:nvPicPr>
                    <p:blipFill>
                      <a:blip r:embed="rId6"/>
                      <a:stretch>
                        <a:fillRect/>
                      </a:stretch>
                    </p:blipFill>
                    <p:spPr>
                      <a:xfrm>
                        <a:off x="5956300" y="1616075"/>
                        <a:ext cx="990600" cy="5842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804DE4C-B839-4263-9D37-58BA39F2D7BF}"/>
              </a:ext>
            </a:extLst>
          </p:cNvPr>
          <p:cNvSpPr txBox="1"/>
          <p:nvPr/>
        </p:nvSpPr>
        <p:spPr>
          <a:xfrm>
            <a:off x="6482491" y="1138512"/>
            <a:ext cx="364202" cy="523220"/>
          </a:xfrm>
          <a:prstGeom prst="rect">
            <a:avLst/>
          </a:prstGeom>
          <a:noFill/>
        </p:spPr>
        <p:txBody>
          <a:bodyPr wrap="none" rtlCol="0">
            <a:spAutoFit/>
          </a:bodyPr>
          <a:lstStyle/>
          <a:p>
            <a:r>
              <a:rPr lang="en-US" dirty="0">
                <a:solidFill>
                  <a:schemeClr val="tx1"/>
                </a:solidFill>
              </a:rPr>
              <a:t>3</a:t>
            </a:r>
          </a:p>
        </p:txBody>
      </p:sp>
      <p:sp>
        <p:nvSpPr>
          <p:cNvPr id="17" name="TextBox 16">
            <a:extLst>
              <a:ext uri="{FF2B5EF4-FFF2-40B4-BE49-F238E27FC236}">
                <a16:creationId xmlns:a16="http://schemas.microsoft.com/office/drawing/2014/main" id="{426D9354-9D0D-401D-AED5-316BFF46D804}"/>
              </a:ext>
            </a:extLst>
          </p:cNvPr>
          <p:cNvSpPr txBox="1"/>
          <p:nvPr/>
        </p:nvSpPr>
        <p:spPr>
          <a:xfrm>
            <a:off x="6051883" y="1960354"/>
            <a:ext cx="992579" cy="523220"/>
          </a:xfrm>
          <a:prstGeom prst="rect">
            <a:avLst/>
          </a:prstGeom>
          <a:noFill/>
        </p:spPr>
        <p:txBody>
          <a:bodyPr wrap="none" rtlCol="0">
            <a:spAutoFit/>
          </a:bodyPr>
          <a:lstStyle/>
          <a:p>
            <a:r>
              <a:rPr lang="en-US" u="sng" dirty="0">
                <a:solidFill>
                  <a:schemeClr val="tx1"/>
                </a:solidFill>
              </a:rPr>
              <a:t>– 12  </a:t>
            </a:r>
          </a:p>
        </p:txBody>
      </p:sp>
      <p:sp>
        <p:nvSpPr>
          <p:cNvPr id="18" name="TextBox 17">
            <a:extLst>
              <a:ext uri="{FF2B5EF4-FFF2-40B4-BE49-F238E27FC236}">
                <a16:creationId xmlns:a16="http://schemas.microsoft.com/office/drawing/2014/main" id="{E4437417-2A25-4B2D-B625-5E5BAC299156}"/>
              </a:ext>
            </a:extLst>
          </p:cNvPr>
          <p:cNvSpPr txBox="1"/>
          <p:nvPr/>
        </p:nvSpPr>
        <p:spPr>
          <a:xfrm>
            <a:off x="6482491" y="2339530"/>
            <a:ext cx="270415" cy="523220"/>
          </a:xfrm>
          <a:prstGeom prst="rect">
            <a:avLst/>
          </a:prstGeom>
          <a:noFill/>
        </p:spPr>
        <p:txBody>
          <a:bodyPr wrap="square" rtlCol="0">
            <a:spAutoFit/>
          </a:bodyPr>
          <a:lstStyle/>
          <a:p>
            <a:r>
              <a:rPr lang="en-US" dirty="0">
                <a:solidFill>
                  <a:schemeClr val="tx1"/>
                </a:solidFill>
              </a:rPr>
              <a:t>3  </a:t>
            </a:r>
          </a:p>
        </p:txBody>
      </p:sp>
      <p:sp>
        <p:nvSpPr>
          <p:cNvPr id="19" name="TextBox 18">
            <a:extLst>
              <a:ext uri="{FF2B5EF4-FFF2-40B4-BE49-F238E27FC236}">
                <a16:creationId xmlns:a16="http://schemas.microsoft.com/office/drawing/2014/main" id="{B0F0B7BE-5DF4-4C3D-B299-4A2887BBEB9F}"/>
              </a:ext>
            </a:extLst>
          </p:cNvPr>
          <p:cNvSpPr txBox="1"/>
          <p:nvPr/>
        </p:nvSpPr>
        <p:spPr>
          <a:xfrm>
            <a:off x="6682791" y="2339530"/>
            <a:ext cx="364202" cy="523220"/>
          </a:xfrm>
          <a:prstGeom prst="rect">
            <a:avLst/>
          </a:prstGeom>
          <a:noFill/>
        </p:spPr>
        <p:txBody>
          <a:bodyPr wrap="square" rtlCol="0">
            <a:spAutoFit/>
          </a:bodyPr>
          <a:lstStyle/>
          <a:p>
            <a:r>
              <a:rPr lang="en-US" dirty="0">
                <a:solidFill>
                  <a:schemeClr val="tx1"/>
                </a:solidFill>
              </a:rPr>
              <a:t>3  </a:t>
            </a:r>
          </a:p>
        </p:txBody>
      </p:sp>
      <p:sp>
        <p:nvSpPr>
          <p:cNvPr id="23" name="TextBox 22">
            <a:extLst>
              <a:ext uri="{FF2B5EF4-FFF2-40B4-BE49-F238E27FC236}">
                <a16:creationId xmlns:a16="http://schemas.microsoft.com/office/drawing/2014/main" id="{B5829DB0-1D6D-45BF-8704-58F04E2F7021}"/>
              </a:ext>
            </a:extLst>
          </p:cNvPr>
          <p:cNvSpPr txBox="1"/>
          <p:nvPr/>
        </p:nvSpPr>
        <p:spPr>
          <a:xfrm>
            <a:off x="6673634" y="1146273"/>
            <a:ext cx="364202" cy="523220"/>
          </a:xfrm>
          <a:prstGeom prst="rect">
            <a:avLst/>
          </a:prstGeom>
          <a:noFill/>
        </p:spPr>
        <p:txBody>
          <a:bodyPr wrap="none" rtlCol="0">
            <a:spAutoFit/>
          </a:bodyPr>
          <a:lstStyle/>
          <a:p>
            <a:r>
              <a:rPr lang="en-US" dirty="0">
                <a:solidFill>
                  <a:schemeClr val="tx1"/>
                </a:solidFill>
              </a:rPr>
              <a:t>8</a:t>
            </a:r>
          </a:p>
        </p:txBody>
      </p:sp>
      <p:sp>
        <p:nvSpPr>
          <p:cNvPr id="27" name="TextBox 26">
            <a:extLst>
              <a:ext uri="{FF2B5EF4-FFF2-40B4-BE49-F238E27FC236}">
                <a16:creationId xmlns:a16="http://schemas.microsoft.com/office/drawing/2014/main" id="{EF786FA2-61E4-4B7C-904E-85F458752EE7}"/>
              </a:ext>
            </a:extLst>
          </p:cNvPr>
          <p:cNvSpPr txBox="1"/>
          <p:nvPr/>
        </p:nvSpPr>
        <p:spPr>
          <a:xfrm>
            <a:off x="6148190" y="2705299"/>
            <a:ext cx="1069201" cy="523220"/>
          </a:xfrm>
          <a:prstGeom prst="rect">
            <a:avLst/>
          </a:prstGeom>
          <a:noFill/>
        </p:spPr>
        <p:txBody>
          <a:bodyPr wrap="square" rtlCol="0">
            <a:spAutoFit/>
          </a:bodyPr>
          <a:lstStyle/>
          <a:p>
            <a:r>
              <a:rPr lang="en-US" u="sng" dirty="0">
                <a:solidFill>
                  <a:schemeClr val="tx1"/>
                </a:solidFill>
              </a:rPr>
              <a:t> – 32  </a:t>
            </a:r>
          </a:p>
        </p:txBody>
      </p:sp>
      <p:sp>
        <p:nvSpPr>
          <p:cNvPr id="28" name="TextBox 27">
            <a:extLst>
              <a:ext uri="{FF2B5EF4-FFF2-40B4-BE49-F238E27FC236}">
                <a16:creationId xmlns:a16="http://schemas.microsoft.com/office/drawing/2014/main" id="{70DEB3BF-A5F5-4ED2-B65F-D87CE62885BB}"/>
              </a:ext>
            </a:extLst>
          </p:cNvPr>
          <p:cNvSpPr txBox="1"/>
          <p:nvPr/>
        </p:nvSpPr>
        <p:spPr>
          <a:xfrm>
            <a:off x="6673634" y="3107698"/>
            <a:ext cx="364202" cy="523220"/>
          </a:xfrm>
          <a:prstGeom prst="rect">
            <a:avLst/>
          </a:prstGeom>
          <a:noFill/>
        </p:spPr>
        <p:txBody>
          <a:bodyPr wrap="square" rtlCol="0">
            <a:spAutoFit/>
          </a:bodyPr>
          <a:lstStyle/>
          <a:p>
            <a:r>
              <a:rPr lang="en-US" dirty="0">
                <a:solidFill>
                  <a:schemeClr val="tx1"/>
                </a:solidFill>
              </a:rPr>
              <a:t>1  </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9B6F9E5-EE92-44C2-9A4B-5B09F33917A1}"/>
                  </a:ext>
                </a:extLst>
              </p:cNvPr>
              <p:cNvSpPr/>
              <p:nvPr/>
            </p:nvSpPr>
            <p:spPr>
              <a:xfrm>
                <a:off x="918093" y="4188291"/>
                <a:ext cx="9382045" cy="1815882"/>
              </a:xfrm>
              <a:prstGeom prst="rect">
                <a:avLst/>
              </a:prstGeom>
            </p:spPr>
            <p:txBody>
              <a:bodyPr wrap="square">
                <a:spAutoFit/>
              </a:bodyPr>
              <a:lstStyle/>
              <a:p>
                <a:r>
                  <a:rPr lang="en-US" dirty="0"/>
                  <a:t>To check an answer with a remainder, first multiply the quotient by the divisor, then add the remainder. In this example,</a:t>
                </a:r>
              </a:p>
              <a:p>
                <a:r>
                  <a:rPr lang="en-US" dirty="0"/>
                  <a:t>38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4 = 152</a:t>
                </a:r>
              </a:p>
              <a:p>
                <a:r>
                  <a:rPr lang="en-US" dirty="0"/>
                  <a:t>152 + 1 = 153, which checks.</a:t>
                </a:r>
                <a:endParaRPr lang="en-US" dirty="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69B6F9E5-EE92-44C2-9A4B-5B09F33917A1}"/>
                  </a:ext>
                </a:extLst>
              </p:cNvPr>
              <p:cNvSpPr>
                <a:spLocks noRot="1" noChangeAspect="1" noMove="1" noResize="1" noEditPoints="1" noAdjustHandles="1" noChangeArrowheads="1" noChangeShapeType="1" noTextEdit="1"/>
              </p:cNvSpPr>
              <p:nvPr/>
            </p:nvSpPr>
            <p:spPr>
              <a:xfrm>
                <a:off x="918093" y="4188291"/>
                <a:ext cx="9382045" cy="1815882"/>
              </a:xfrm>
              <a:prstGeom prst="rect">
                <a:avLst/>
              </a:prstGeom>
              <a:blipFill>
                <a:blip r:embed="rId7"/>
                <a:stretch>
                  <a:fillRect l="-1365" t="-3356" r="-1235" b="-8389"/>
                </a:stretch>
              </a:blipFill>
            </p:spPr>
            <p:txBody>
              <a:bodyPr/>
              <a:lstStyle/>
              <a:p>
                <a:r>
                  <a:rPr lang="en-US">
                    <a:noFill/>
                  </a:rPr>
                  <a:t> </a:t>
                </a:r>
              </a:p>
            </p:txBody>
          </p:sp>
        </mc:Fallback>
      </mc:AlternateContent>
      <p:sp>
        <p:nvSpPr>
          <p:cNvPr id="20" name="Arrow: Right 19">
            <a:extLst>
              <a:ext uri="{FF2B5EF4-FFF2-40B4-BE49-F238E27FC236}">
                <a16:creationId xmlns:a16="http://schemas.microsoft.com/office/drawing/2014/main" id="{848E8F70-CDF7-421B-98F3-90982A8AC82F}"/>
              </a:ext>
            </a:extLst>
          </p:cNvPr>
          <p:cNvSpPr/>
          <p:nvPr/>
        </p:nvSpPr>
        <p:spPr bwMode="auto">
          <a:xfrm flipH="1">
            <a:off x="7010001" y="993303"/>
            <a:ext cx="1700171" cy="840452"/>
          </a:xfrm>
          <a:prstGeom prst="rightArrow">
            <a:avLst/>
          </a:prstGeom>
          <a:solidFill>
            <a:srgbClr val="3333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Quotient</a:t>
            </a:r>
          </a:p>
        </p:txBody>
      </p:sp>
      <p:sp>
        <p:nvSpPr>
          <p:cNvPr id="21" name="Arrow: Right 20">
            <a:extLst>
              <a:ext uri="{FF2B5EF4-FFF2-40B4-BE49-F238E27FC236}">
                <a16:creationId xmlns:a16="http://schemas.microsoft.com/office/drawing/2014/main" id="{CDDDA656-AF24-4F95-AAE3-E0BE9B4435CB}"/>
              </a:ext>
            </a:extLst>
          </p:cNvPr>
          <p:cNvSpPr/>
          <p:nvPr/>
        </p:nvSpPr>
        <p:spPr bwMode="auto">
          <a:xfrm flipH="1">
            <a:off x="7089151" y="2977385"/>
            <a:ext cx="1942630" cy="840452"/>
          </a:xfrm>
          <a:prstGeom prst="rightArrow">
            <a:avLst/>
          </a:prstGeom>
          <a:noFill/>
          <a:ln w="952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Remainder</a:t>
            </a:r>
          </a:p>
        </p:txBody>
      </p:sp>
      <p:sp>
        <p:nvSpPr>
          <p:cNvPr id="22" name="Arrow: Right 21">
            <a:extLst>
              <a:ext uri="{FF2B5EF4-FFF2-40B4-BE49-F238E27FC236}">
                <a16:creationId xmlns:a16="http://schemas.microsoft.com/office/drawing/2014/main" id="{6749F88C-B97D-43F8-8C15-306B47F1264C}"/>
              </a:ext>
            </a:extLst>
          </p:cNvPr>
          <p:cNvSpPr/>
          <p:nvPr/>
        </p:nvSpPr>
        <p:spPr bwMode="auto">
          <a:xfrm>
            <a:off x="4170015" y="1456562"/>
            <a:ext cx="1723184" cy="840452"/>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Divisor</a:t>
            </a:r>
          </a:p>
        </p:txBody>
      </p:sp>
      <p:sp>
        <p:nvSpPr>
          <p:cNvPr id="3" name="Arrow: Right 2">
            <a:extLst>
              <a:ext uri="{FF2B5EF4-FFF2-40B4-BE49-F238E27FC236}">
                <a16:creationId xmlns:a16="http://schemas.microsoft.com/office/drawing/2014/main" id="{9B68218E-12C6-49F3-8049-6E6282FDFD80}"/>
              </a:ext>
            </a:extLst>
          </p:cNvPr>
          <p:cNvSpPr/>
          <p:nvPr/>
        </p:nvSpPr>
        <p:spPr bwMode="auto">
          <a:xfrm flipH="1">
            <a:off x="7010001" y="1464213"/>
            <a:ext cx="1856745" cy="84045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a:ln>
                  <a:noFill/>
                </a:ln>
                <a:solidFill>
                  <a:srgbClr val="3333FF"/>
                </a:solidFill>
                <a:effectLst/>
                <a:latin typeface="Arial" charset="0"/>
              </a:rPr>
              <a:t>Dividend</a:t>
            </a:r>
          </a:p>
        </p:txBody>
      </p:sp>
    </p:spTree>
    <p:extLst>
      <p:ext uri="{BB962C8B-B14F-4D97-AF65-F5344CB8AC3E}">
        <p14:creationId xmlns:p14="http://schemas.microsoft.com/office/powerpoint/2010/main" val="147289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right)">
                                      <p:cBhvr>
                                        <p:cTn id="51" dur="500"/>
                                        <p:tgtEl>
                                          <p:spTgt spid="20"/>
                                        </p:tgtEl>
                                      </p:cBhvr>
                                    </p:animEffect>
                                  </p:childTnLst>
                                </p:cTn>
                              </p:par>
                            </p:childTnLst>
                          </p:cTn>
                        </p:par>
                        <p:par>
                          <p:cTn id="52" fill="hold">
                            <p:stCondLst>
                              <p:cond delay="1000"/>
                            </p:stCondLst>
                            <p:childTnLst>
                              <p:par>
                                <p:cTn id="53" presetID="22" presetClass="entr" presetSubtype="2"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right)">
                                      <p:cBhvr>
                                        <p:cTn id="55" dur="500"/>
                                        <p:tgtEl>
                                          <p:spTgt spid="3"/>
                                        </p:tgtEl>
                                      </p:cBhvr>
                                    </p:animEffect>
                                  </p:childTnLst>
                                </p:cTn>
                              </p:par>
                            </p:childTnLst>
                          </p:cTn>
                        </p:par>
                        <p:par>
                          <p:cTn id="56" fill="hold">
                            <p:stCondLst>
                              <p:cond delay="150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3" grpId="0"/>
      <p:bldP spid="27" grpId="0"/>
      <p:bldP spid="28" grpId="0"/>
      <p:bldP spid="2" grpId="0"/>
      <p:bldP spid="20" grpId="0" animBg="1"/>
      <p:bldP spid="21" grpId="0" animBg="1"/>
      <p:bldP spid="2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a:t>
            </a:r>
          </a:p>
        </p:txBody>
      </p:sp>
      <mc:AlternateContent xmlns:mc="http://schemas.openxmlformats.org/markup-compatibility/2006" xmlns:a14="http://schemas.microsoft.com/office/drawing/2010/main">
        <mc:Choice Requires="a14">
          <p:sp>
            <p:nvSpPr>
              <p:cNvPr id="11" name="Text Box 5">
                <a:extLst>
                  <a:ext uri="{FF2B5EF4-FFF2-40B4-BE49-F238E27FC236}">
                    <a16:creationId xmlns:a16="http://schemas.microsoft.com/office/drawing/2014/main" id="{0D94AEFA-ACD8-4947-BFA1-206DC31E23E3}"/>
                  </a:ext>
                </a:extLst>
              </p:cNvPr>
              <p:cNvSpPr txBox="1">
                <a:spLocks noChangeArrowheads="1"/>
              </p:cNvSpPr>
              <p:nvPr/>
            </p:nvSpPr>
            <p:spPr bwMode="auto">
              <a:xfrm>
                <a:off x="2751776" y="285909"/>
                <a:ext cx="3730715" cy="52322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5084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31 = ________  </a:t>
                </a:r>
                <a:endParaRPr lang="en-US" altLang="en-US" dirty="0"/>
              </a:p>
            </p:txBody>
          </p:sp>
        </mc:Choice>
        <mc:Fallback xmlns="">
          <p:sp>
            <p:nvSpPr>
              <p:cNvPr id="11" name="Text Box 5">
                <a:extLst>
                  <a:ext uri="{FF2B5EF4-FFF2-40B4-BE49-F238E27FC236}">
                    <a16:creationId xmlns:a16="http://schemas.microsoft.com/office/drawing/2014/main" id="{0D94AEFA-ACD8-4947-BFA1-206DC31E23E3}"/>
                  </a:ext>
                </a:extLst>
              </p:cNvPr>
              <p:cNvSpPr txBox="1">
                <a:spLocks noRot="1" noChangeAspect="1" noMove="1" noResize="1" noEditPoints="1" noAdjustHandles="1" noChangeArrowheads="1" noChangeShapeType="1" noTextEdit="1"/>
              </p:cNvSpPr>
              <p:nvPr/>
            </p:nvSpPr>
            <p:spPr bwMode="auto">
              <a:xfrm>
                <a:off x="2751776" y="285909"/>
                <a:ext cx="3730715" cy="523220"/>
              </a:xfrm>
              <a:prstGeom prst="rect">
                <a:avLst/>
              </a:prstGeom>
              <a:blipFill>
                <a:blip r:embed="rId5"/>
                <a:stretch>
                  <a:fillRect l="-3268" t="-12791" r="-1797"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D6F7D764-D8E5-4750-8639-7DBA2FF0F134}"/>
              </a:ext>
            </a:extLst>
          </p:cNvPr>
          <p:cNvSpPr txBox="1"/>
          <p:nvPr/>
        </p:nvSpPr>
        <p:spPr>
          <a:xfrm>
            <a:off x="5309662" y="254522"/>
            <a:ext cx="343364" cy="523220"/>
          </a:xfrm>
          <a:prstGeom prst="rect">
            <a:avLst/>
          </a:prstGeom>
          <a:noFill/>
        </p:spPr>
        <p:txBody>
          <a:bodyPr wrap="none" rtlCol="0">
            <a:spAutoFit/>
          </a:bodyPr>
          <a:lstStyle/>
          <a:p>
            <a:r>
              <a:rPr lang="en-US" dirty="0">
                <a:solidFill>
                  <a:schemeClr val="tx1"/>
                </a:solidFill>
              </a:rPr>
              <a:t>?</a:t>
            </a:r>
          </a:p>
        </p:txBody>
      </p:sp>
      <p:sp>
        <p:nvSpPr>
          <p:cNvPr id="7" name="Rectangle 6">
            <a:extLst>
              <a:ext uri="{FF2B5EF4-FFF2-40B4-BE49-F238E27FC236}">
                <a16:creationId xmlns:a16="http://schemas.microsoft.com/office/drawing/2014/main" id="{F9E1397A-AFB7-4D01-AEA9-B7B030D0EE01}"/>
              </a:ext>
            </a:extLst>
          </p:cNvPr>
          <p:cNvSpPr/>
          <p:nvPr/>
        </p:nvSpPr>
        <p:spPr>
          <a:xfrm>
            <a:off x="624683" y="1400940"/>
            <a:ext cx="10657210" cy="954107"/>
          </a:xfrm>
          <a:prstGeom prst="rect">
            <a:avLst/>
          </a:prstGeom>
        </p:spPr>
        <p:txBody>
          <a:bodyPr wrap="square">
            <a:spAutoFit/>
          </a:bodyPr>
          <a:lstStyle/>
          <a:p>
            <a:r>
              <a:rPr lang="en-US" b="1" dirty="0"/>
              <a:t>Estimate: </a:t>
            </a:r>
            <a:r>
              <a:rPr lang="en-US" dirty="0"/>
              <a:t>This is roughly about the same as 5000 , 30 or 500 , 3 or about 200. The quotient will be about 200.</a:t>
            </a:r>
            <a:endParaRPr lang="en-US"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39741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5A6F007-B0E4-459C-968E-7A17791E7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04" y="5241207"/>
            <a:ext cx="749809" cy="644653"/>
          </a:xfrm>
          <a:prstGeom prst="rect">
            <a:avLst/>
          </a:prstGeom>
        </p:spPr>
      </p:pic>
      <p:sp>
        <p:nvSpPr>
          <p:cNvPr id="8194" name="Rectangle 2"/>
          <p:cNvSpPr>
            <a:spLocks noGrp="1" noChangeArrowheads="1"/>
          </p:cNvSpPr>
          <p:nvPr>
            <p:ph type="title"/>
          </p:nvPr>
        </p:nvSpPr>
        <p:spPr>
          <a:xfrm>
            <a:off x="0" y="78678"/>
            <a:ext cx="12192000" cy="955675"/>
          </a:xfrm>
        </p:spPr>
        <p:txBody>
          <a:bodyPr/>
          <a:lstStyle/>
          <a:p>
            <a:r>
              <a:rPr lang="en-US" altLang="en-US" dirty="0"/>
              <a:t>Example</a:t>
            </a:r>
          </a:p>
        </p:txBody>
      </p:sp>
      <mc:AlternateContent xmlns:mc="http://schemas.openxmlformats.org/markup-compatibility/2006" xmlns:a14="http://schemas.microsoft.com/office/drawing/2010/main">
        <mc:Choice Requires="a14">
          <p:sp>
            <p:nvSpPr>
              <p:cNvPr id="11" name="Text Box 5">
                <a:extLst>
                  <a:ext uri="{FF2B5EF4-FFF2-40B4-BE49-F238E27FC236}">
                    <a16:creationId xmlns:a16="http://schemas.microsoft.com/office/drawing/2014/main" id="{0D94AEFA-ACD8-4947-BFA1-206DC31E23E3}"/>
                  </a:ext>
                </a:extLst>
              </p:cNvPr>
              <p:cNvSpPr txBox="1">
                <a:spLocks noChangeArrowheads="1"/>
              </p:cNvSpPr>
              <p:nvPr/>
            </p:nvSpPr>
            <p:spPr bwMode="auto">
              <a:xfrm>
                <a:off x="2751776" y="285909"/>
                <a:ext cx="3730715" cy="52322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5084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31 = ________  </a:t>
                </a:r>
                <a:endParaRPr lang="en-US" altLang="en-US" dirty="0"/>
              </a:p>
            </p:txBody>
          </p:sp>
        </mc:Choice>
        <mc:Fallback xmlns="">
          <p:sp>
            <p:nvSpPr>
              <p:cNvPr id="11" name="Text Box 5">
                <a:extLst>
                  <a:ext uri="{FF2B5EF4-FFF2-40B4-BE49-F238E27FC236}">
                    <a16:creationId xmlns:a16="http://schemas.microsoft.com/office/drawing/2014/main" id="{0D94AEFA-ACD8-4947-BFA1-206DC31E23E3}"/>
                  </a:ext>
                </a:extLst>
              </p:cNvPr>
              <p:cNvSpPr txBox="1">
                <a:spLocks noRot="1" noChangeAspect="1" noMove="1" noResize="1" noEditPoints="1" noAdjustHandles="1" noChangeArrowheads="1" noChangeShapeType="1" noTextEdit="1"/>
              </p:cNvSpPr>
              <p:nvPr/>
            </p:nvSpPr>
            <p:spPr bwMode="auto">
              <a:xfrm>
                <a:off x="2751776" y="285909"/>
                <a:ext cx="3730715" cy="523220"/>
              </a:xfrm>
              <a:prstGeom prst="rect">
                <a:avLst/>
              </a:prstGeom>
              <a:blipFill>
                <a:blip r:embed="rId5"/>
                <a:stretch>
                  <a:fillRect l="-3268" t="-12791" r="-1797"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15" name="Object 14">
            <a:extLst>
              <a:ext uri="{FF2B5EF4-FFF2-40B4-BE49-F238E27FC236}">
                <a16:creationId xmlns:a16="http://schemas.microsoft.com/office/drawing/2014/main" id="{B21FAE73-0335-4371-A24C-6848A38B2AEB}"/>
              </a:ext>
            </a:extLst>
          </p:cNvPr>
          <p:cNvGraphicFramePr>
            <a:graphicFrameLocks noChangeAspect="1"/>
          </p:cNvGraphicFramePr>
          <p:nvPr>
            <p:extLst/>
          </p:nvPr>
        </p:nvGraphicFramePr>
        <p:xfrm>
          <a:off x="393700" y="1616075"/>
          <a:ext cx="1333500" cy="584200"/>
        </p:xfrm>
        <a:graphic>
          <a:graphicData uri="http://schemas.openxmlformats.org/presentationml/2006/ole">
            <mc:AlternateContent xmlns:mc="http://schemas.openxmlformats.org/markup-compatibility/2006">
              <mc:Choice xmlns:v="urn:schemas-microsoft-com:vml" Requires="v">
                <p:oleObj spid="_x0000_s11267" name="Equation" r:id="rId6" imgW="1333440" imgH="583920" progId="Equation.DSMT4">
                  <p:embed/>
                </p:oleObj>
              </mc:Choice>
              <mc:Fallback>
                <p:oleObj name="Equation" r:id="rId6" imgW="1333440" imgH="583920" progId="Equation.DSMT4">
                  <p:embed/>
                  <p:pic>
                    <p:nvPicPr>
                      <p:cNvPr id="15" name="Object 14">
                        <a:extLst>
                          <a:ext uri="{FF2B5EF4-FFF2-40B4-BE49-F238E27FC236}">
                            <a16:creationId xmlns:a16="http://schemas.microsoft.com/office/drawing/2014/main" id="{B21FAE73-0335-4371-A24C-6848A38B2AEB}"/>
                          </a:ext>
                        </a:extLst>
                      </p:cNvPr>
                      <p:cNvPicPr/>
                      <p:nvPr/>
                    </p:nvPicPr>
                    <p:blipFill>
                      <a:blip r:embed="rId7"/>
                      <a:stretch>
                        <a:fillRect/>
                      </a:stretch>
                    </p:blipFill>
                    <p:spPr>
                      <a:xfrm>
                        <a:off x="393700" y="1616075"/>
                        <a:ext cx="1333500" cy="5842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804DE4C-B839-4263-9D37-58BA39F2D7BF}"/>
              </a:ext>
            </a:extLst>
          </p:cNvPr>
          <p:cNvSpPr txBox="1"/>
          <p:nvPr/>
        </p:nvSpPr>
        <p:spPr>
          <a:xfrm>
            <a:off x="1090702" y="1138512"/>
            <a:ext cx="364202" cy="523220"/>
          </a:xfrm>
          <a:prstGeom prst="rect">
            <a:avLst/>
          </a:prstGeom>
          <a:noFill/>
        </p:spPr>
        <p:txBody>
          <a:bodyPr wrap="none" rtlCol="0">
            <a:spAutoFit/>
          </a:bodyPr>
          <a:lstStyle/>
          <a:p>
            <a:r>
              <a:rPr lang="en-US" dirty="0">
                <a:solidFill>
                  <a:schemeClr val="tx1"/>
                </a:solidFill>
              </a:rPr>
              <a:t>1</a:t>
            </a:r>
          </a:p>
        </p:txBody>
      </p:sp>
      <p:sp>
        <p:nvSpPr>
          <p:cNvPr id="17" name="TextBox 16">
            <a:extLst>
              <a:ext uri="{FF2B5EF4-FFF2-40B4-BE49-F238E27FC236}">
                <a16:creationId xmlns:a16="http://schemas.microsoft.com/office/drawing/2014/main" id="{426D9354-9D0D-401D-AED5-316BFF46D804}"/>
              </a:ext>
            </a:extLst>
          </p:cNvPr>
          <p:cNvSpPr txBox="1"/>
          <p:nvPr/>
        </p:nvSpPr>
        <p:spPr>
          <a:xfrm>
            <a:off x="618054" y="1960354"/>
            <a:ext cx="992579" cy="523220"/>
          </a:xfrm>
          <a:prstGeom prst="rect">
            <a:avLst/>
          </a:prstGeom>
          <a:noFill/>
        </p:spPr>
        <p:txBody>
          <a:bodyPr wrap="none" rtlCol="0">
            <a:spAutoFit/>
          </a:bodyPr>
          <a:lstStyle/>
          <a:p>
            <a:r>
              <a:rPr lang="en-US" u="sng" dirty="0">
                <a:solidFill>
                  <a:schemeClr val="tx1"/>
                </a:solidFill>
              </a:rPr>
              <a:t>– 31  </a:t>
            </a:r>
          </a:p>
        </p:txBody>
      </p:sp>
      <p:sp>
        <p:nvSpPr>
          <p:cNvPr id="18" name="TextBox 17">
            <a:extLst>
              <a:ext uri="{FF2B5EF4-FFF2-40B4-BE49-F238E27FC236}">
                <a16:creationId xmlns:a16="http://schemas.microsoft.com/office/drawing/2014/main" id="{E4437417-2A25-4B2D-B625-5E5BAC299156}"/>
              </a:ext>
            </a:extLst>
          </p:cNvPr>
          <p:cNvSpPr txBox="1"/>
          <p:nvPr/>
        </p:nvSpPr>
        <p:spPr>
          <a:xfrm>
            <a:off x="886563" y="2339503"/>
            <a:ext cx="270415" cy="523220"/>
          </a:xfrm>
          <a:prstGeom prst="rect">
            <a:avLst/>
          </a:prstGeom>
          <a:noFill/>
        </p:spPr>
        <p:txBody>
          <a:bodyPr wrap="square" rtlCol="0">
            <a:spAutoFit/>
          </a:bodyPr>
          <a:lstStyle/>
          <a:p>
            <a:r>
              <a:rPr lang="en-US" dirty="0">
                <a:solidFill>
                  <a:schemeClr val="tx1"/>
                </a:solidFill>
              </a:rPr>
              <a:t>1  </a:t>
            </a:r>
          </a:p>
        </p:txBody>
      </p:sp>
      <p:sp>
        <p:nvSpPr>
          <p:cNvPr id="19" name="TextBox 18">
            <a:extLst>
              <a:ext uri="{FF2B5EF4-FFF2-40B4-BE49-F238E27FC236}">
                <a16:creationId xmlns:a16="http://schemas.microsoft.com/office/drawing/2014/main" id="{B0F0B7BE-5DF4-4C3D-B299-4A2887BBEB9F}"/>
              </a:ext>
            </a:extLst>
          </p:cNvPr>
          <p:cNvSpPr txBox="1"/>
          <p:nvPr/>
        </p:nvSpPr>
        <p:spPr>
          <a:xfrm>
            <a:off x="1078536" y="2339503"/>
            <a:ext cx="364202" cy="523220"/>
          </a:xfrm>
          <a:prstGeom prst="rect">
            <a:avLst/>
          </a:prstGeom>
          <a:noFill/>
        </p:spPr>
        <p:txBody>
          <a:bodyPr wrap="square" rtlCol="0">
            <a:spAutoFit/>
          </a:bodyPr>
          <a:lstStyle/>
          <a:p>
            <a:r>
              <a:rPr lang="en-US" dirty="0">
                <a:solidFill>
                  <a:schemeClr val="tx1"/>
                </a:solidFill>
              </a:rPr>
              <a:t>9  </a:t>
            </a:r>
          </a:p>
        </p:txBody>
      </p:sp>
      <p:sp>
        <p:nvSpPr>
          <p:cNvPr id="23" name="TextBox 22">
            <a:extLst>
              <a:ext uri="{FF2B5EF4-FFF2-40B4-BE49-F238E27FC236}">
                <a16:creationId xmlns:a16="http://schemas.microsoft.com/office/drawing/2014/main" id="{B5829DB0-1D6D-45BF-8704-58F04E2F7021}"/>
              </a:ext>
            </a:extLst>
          </p:cNvPr>
          <p:cNvSpPr txBox="1"/>
          <p:nvPr/>
        </p:nvSpPr>
        <p:spPr>
          <a:xfrm>
            <a:off x="1258224" y="1146273"/>
            <a:ext cx="364202" cy="523220"/>
          </a:xfrm>
          <a:prstGeom prst="rect">
            <a:avLst/>
          </a:prstGeom>
          <a:noFill/>
        </p:spPr>
        <p:txBody>
          <a:bodyPr wrap="none" rtlCol="0">
            <a:spAutoFit/>
          </a:bodyPr>
          <a:lstStyle/>
          <a:p>
            <a:r>
              <a:rPr lang="en-US" dirty="0">
                <a:solidFill>
                  <a:schemeClr val="tx1"/>
                </a:solidFill>
              </a:rPr>
              <a:t>6</a:t>
            </a:r>
          </a:p>
        </p:txBody>
      </p:sp>
      <p:sp>
        <p:nvSpPr>
          <p:cNvPr id="27" name="TextBox 26">
            <a:extLst>
              <a:ext uri="{FF2B5EF4-FFF2-40B4-BE49-F238E27FC236}">
                <a16:creationId xmlns:a16="http://schemas.microsoft.com/office/drawing/2014/main" id="{EF786FA2-61E4-4B7C-904E-85F458752EE7}"/>
              </a:ext>
            </a:extLst>
          </p:cNvPr>
          <p:cNvSpPr txBox="1"/>
          <p:nvPr/>
        </p:nvSpPr>
        <p:spPr>
          <a:xfrm>
            <a:off x="542778" y="2717652"/>
            <a:ext cx="1333500" cy="523220"/>
          </a:xfrm>
          <a:prstGeom prst="rect">
            <a:avLst/>
          </a:prstGeom>
          <a:noFill/>
        </p:spPr>
        <p:txBody>
          <a:bodyPr wrap="square" rtlCol="0">
            <a:spAutoFit/>
          </a:bodyPr>
          <a:lstStyle/>
          <a:p>
            <a:r>
              <a:rPr lang="en-US" u="sng" dirty="0">
                <a:solidFill>
                  <a:schemeClr val="tx1"/>
                </a:solidFill>
              </a:rPr>
              <a:t> – 186  </a:t>
            </a:r>
          </a:p>
        </p:txBody>
      </p:sp>
      <p:sp>
        <p:nvSpPr>
          <p:cNvPr id="28" name="TextBox 27">
            <a:extLst>
              <a:ext uri="{FF2B5EF4-FFF2-40B4-BE49-F238E27FC236}">
                <a16:creationId xmlns:a16="http://schemas.microsoft.com/office/drawing/2014/main" id="{70DEB3BF-A5F5-4ED2-B65F-D87CE62885BB}"/>
              </a:ext>
            </a:extLst>
          </p:cNvPr>
          <p:cNvSpPr txBox="1"/>
          <p:nvPr/>
        </p:nvSpPr>
        <p:spPr>
          <a:xfrm>
            <a:off x="1069400" y="3107698"/>
            <a:ext cx="541233" cy="523220"/>
          </a:xfrm>
          <a:prstGeom prst="rect">
            <a:avLst/>
          </a:prstGeom>
          <a:noFill/>
        </p:spPr>
        <p:txBody>
          <a:bodyPr wrap="square" rtlCol="0">
            <a:spAutoFit/>
          </a:bodyPr>
          <a:lstStyle/>
          <a:p>
            <a:r>
              <a:rPr lang="en-US" dirty="0">
                <a:solidFill>
                  <a:schemeClr val="tx1"/>
                </a:solidFill>
              </a:rPr>
              <a:t>12  </a:t>
            </a:r>
          </a:p>
        </p:txBody>
      </p:sp>
      <p:sp>
        <p:nvSpPr>
          <p:cNvPr id="2" name="Rectangle 1">
            <a:extLst>
              <a:ext uri="{FF2B5EF4-FFF2-40B4-BE49-F238E27FC236}">
                <a16:creationId xmlns:a16="http://schemas.microsoft.com/office/drawing/2014/main" id="{69B6F9E5-EE92-44C2-9A4B-5B09F33917A1}"/>
              </a:ext>
            </a:extLst>
          </p:cNvPr>
          <p:cNvSpPr/>
          <p:nvPr/>
        </p:nvSpPr>
        <p:spPr>
          <a:xfrm>
            <a:off x="790321" y="5301924"/>
            <a:ext cx="9382045" cy="523220"/>
          </a:xfrm>
          <a:prstGeom prst="rect">
            <a:avLst/>
          </a:prstGeom>
        </p:spPr>
        <p:txBody>
          <a:bodyPr wrap="square">
            <a:spAutoFit/>
          </a:bodyPr>
          <a:lstStyle/>
          <a:p>
            <a:r>
              <a:rPr lang="en-US" dirty="0"/>
              <a:t>The estimate is reasonably close to the answer.</a:t>
            </a:r>
            <a:endParaRPr lang="en-US" dirty="0">
              <a:cs typeface="Times New Roman" panose="02020603050405020304" pitchFamily="18" charset="0"/>
            </a:endParaRPr>
          </a:p>
        </p:txBody>
      </p:sp>
      <p:sp>
        <p:nvSpPr>
          <p:cNvPr id="4" name="TextBox 3">
            <a:extLst>
              <a:ext uri="{FF2B5EF4-FFF2-40B4-BE49-F238E27FC236}">
                <a16:creationId xmlns:a16="http://schemas.microsoft.com/office/drawing/2014/main" id="{D6F7D764-D8E5-4750-8639-7DBA2FF0F134}"/>
              </a:ext>
            </a:extLst>
          </p:cNvPr>
          <p:cNvSpPr txBox="1"/>
          <p:nvPr/>
        </p:nvSpPr>
        <p:spPr>
          <a:xfrm>
            <a:off x="5309662" y="254522"/>
            <a:ext cx="343364" cy="523220"/>
          </a:xfrm>
          <a:prstGeom prst="rect">
            <a:avLst/>
          </a:prstGeom>
          <a:noFill/>
        </p:spPr>
        <p:txBody>
          <a:bodyPr wrap="none" rtlCol="0">
            <a:spAutoFit/>
          </a:bodyPr>
          <a:lstStyle/>
          <a:p>
            <a:r>
              <a:rPr lang="en-US" dirty="0">
                <a:solidFill>
                  <a:schemeClr val="tx1"/>
                </a:solidFill>
              </a:rPr>
              <a:t>?</a:t>
            </a:r>
          </a:p>
        </p:txBody>
      </p:sp>
      <p:sp>
        <p:nvSpPr>
          <p:cNvPr id="24" name="TextBox 23">
            <a:extLst>
              <a:ext uri="{FF2B5EF4-FFF2-40B4-BE49-F238E27FC236}">
                <a16:creationId xmlns:a16="http://schemas.microsoft.com/office/drawing/2014/main" id="{70447ACA-521E-4B40-BA70-8ADB616923B1}"/>
              </a:ext>
            </a:extLst>
          </p:cNvPr>
          <p:cNvSpPr txBox="1"/>
          <p:nvPr/>
        </p:nvSpPr>
        <p:spPr>
          <a:xfrm>
            <a:off x="1433602" y="1151532"/>
            <a:ext cx="364202" cy="523220"/>
          </a:xfrm>
          <a:prstGeom prst="rect">
            <a:avLst/>
          </a:prstGeom>
          <a:noFill/>
        </p:spPr>
        <p:txBody>
          <a:bodyPr wrap="none" rtlCol="0">
            <a:spAutoFit/>
          </a:bodyPr>
          <a:lstStyle/>
          <a:p>
            <a:r>
              <a:rPr lang="en-US" dirty="0">
                <a:solidFill>
                  <a:schemeClr val="tx1"/>
                </a:solidFill>
              </a:rPr>
              <a:t>4</a:t>
            </a:r>
          </a:p>
        </p:txBody>
      </p:sp>
      <p:sp>
        <p:nvSpPr>
          <p:cNvPr id="25" name="TextBox 24">
            <a:extLst>
              <a:ext uri="{FF2B5EF4-FFF2-40B4-BE49-F238E27FC236}">
                <a16:creationId xmlns:a16="http://schemas.microsoft.com/office/drawing/2014/main" id="{DBB26B6D-8786-46D0-A474-9AFC9E988E1F}"/>
              </a:ext>
            </a:extLst>
          </p:cNvPr>
          <p:cNvSpPr txBox="1"/>
          <p:nvPr/>
        </p:nvSpPr>
        <p:spPr>
          <a:xfrm>
            <a:off x="1277060" y="2339503"/>
            <a:ext cx="364202" cy="523220"/>
          </a:xfrm>
          <a:prstGeom prst="rect">
            <a:avLst/>
          </a:prstGeom>
          <a:noFill/>
        </p:spPr>
        <p:txBody>
          <a:bodyPr wrap="square" rtlCol="0">
            <a:spAutoFit/>
          </a:bodyPr>
          <a:lstStyle/>
          <a:p>
            <a:r>
              <a:rPr lang="en-US" dirty="0">
                <a:solidFill>
                  <a:schemeClr val="tx1"/>
                </a:solidFill>
              </a:rPr>
              <a:t>8  </a:t>
            </a:r>
          </a:p>
        </p:txBody>
      </p:sp>
      <p:sp>
        <p:nvSpPr>
          <p:cNvPr id="26" name="TextBox 25">
            <a:extLst>
              <a:ext uri="{FF2B5EF4-FFF2-40B4-BE49-F238E27FC236}">
                <a16:creationId xmlns:a16="http://schemas.microsoft.com/office/drawing/2014/main" id="{7D76534F-D139-49FF-8208-D40AE5346295}"/>
              </a:ext>
            </a:extLst>
          </p:cNvPr>
          <p:cNvSpPr txBox="1"/>
          <p:nvPr/>
        </p:nvSpPr>
        <p:spPr>
          <a:xfrm>
            <a:off x="1454904" y="3118490"/>
            <a:ext cx="364202" cy="523220"/>
          </a:xfrm>
          <a:prstGeom prst="rect">
            <a:avLst/>
          </a:prstGeom>
          <a:noFill/>
        </p:spPr>
        <p:txBody>
          <a:bodyPr wrap="square" rtlCol="0">
            <a:spAutoFit/>
          </a:bodyPr>
          <a:lstStyle/>
          <a:p>
            <a:r>
              <a:rPr lang="en-US" dirty="0">
                <a:solidFill>
                  <a:schemeClr val="tx1"/>
                </a:solidFill>
              </a:rPr>
              <a:t>4  </a:t>
            </a:r>
          </a:p>
        </p:txBody>
      </p:sp>
      <p:sp>
        <p:nvSpPr>
          <p:cNvPr id="30" name="TextBox 29">
            <a:extLst>
              <a:ext uri="{FF2B5EF4-FFF2-40B4-BE49-F238E27FC236}">
                <a16:creationId xmlns:a16="http://schemas.microsoft.com/office/drawing/2014/main" id="{41A0A325-4B49-4333-A64B-2F73DA4389CF}"/>
              </a:ext>
            </a:extLst>
          </p:cNvPr>
          <p:cNvSpPr txBox="1"/>
          <p:nvPr/>
        </p:nvSpPr>
        <p:spPr>
          <a:xfrm>
            <a:off x="714302" y="3486129"/>
            <a:ext cx="1333500" cy="523220"/>
          </a:xfrm>
          <a:prstGeom prst="rect">
            <a:avLst/>
          </a:prstGeom>
          <a:noFill/>
        </p:spPr>
        <p:txBody>
          <a:bodyPr wrap="square" rtlCol="0">
            <a:spAutoFit/>
          </a:bodyPr>
          <a:lstStyle/>
          <a:p>
            <a:r>
              <a:rPr lang="en-US" u="sng" dirty="0">
                <a:solidFill>
                  <a:schemeClr val="tx1"/>
                </a:solidFill>
              </a:rPr>
              <a:t> – 124  </a:t>
            </a:r>
          </a:p>
        </p:txBody>
      </p:sp>
      <p:sp>
        <p:nvSpPr>
          <p:cNvPr id="31" name="TextBox 30">
            <a:extLst>
              <a:ext uri="{FF2B5EF4-FFF2-40B4-BE49-F238E27FC236}">
                <a16:creationId xmlns:a16="http://schemas.microsoft.com/office/drawing/2014/main" id="{8CDB4C5D-B8E3-42F5-A62A-E856EA9E4C6F}"/>
              </a:ext>
            </a:extLst>
          </p:cNvPr>
          <p:cNvSpPr txBox="1"/>
          <p:nvPr/>
        </p:nvSpPr>
        <p:spPr>
          <a:xfrm>
            <a:off x="1429460" y="3880471"/>
            <a:ext cx="364202" cy="523220"/>
          </a:xfrm>
          <a:prstGeom prst="rect">
            <a:avLst/>
          </a:prstGeom>
          <a:noFill/>
        </p:spPr>
        <p:txBody>
          <a:bodyPr wrap="square" rtlCol="0">
            <a:spAutoFit/>
          </a:bodyPr>
          <a:lstStyle/>
          <a:p>
            <a:r>
              <a:rPr lang="en-US" dirty="0">
                <a:solidFill>
                  <a:schemeClr val="tx1"/>
                </a:solidFill>
              </a:rPr>
              <a:t>0  </a:t>
            </a:r>
          </a:p>
        </p:txBody>
      </p:sp>
      <p:sp>
        <p:nvSpPr>
          <p:cNvPr id="32" name="Rectangle 31">
            <a:extLst>
              <a:ext uri="{FF2B5EF4-FFF2-40B4-BE49-F238E27FC236}">
                <a16:creationId xmlns:a16="http://schemas.microsoft.com/office/drawing/2014/main" id="{3E2C73A9-9E66-4712-8A30-4C52752E6F90}"/>
              </a:ext>
            </a:extLst>
          </p:cNvPr>
          <p:cNvSpPr/>
          <p:nvPr/>
        </p:nvSpPr>
        <p:spPr>
          <a:xfrm>
            <a:off x="3215469" y="1153070"/>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1</a:t>
            </a:r>
          </a:p>
        </p:txBody>
      </p:sp>
      <p:sp>
        <p:nvSpPr>
          <p:cNvPr id="33" name="Rectangle 32">
            <a:extLst>
              <a:ext uri="{FF2B5EF4-FFF2-40B4-BE49-F238E27FC236}">
                <a16:creationId xmlns:a16="http://schemas.microsoft.com/office/drawing/2014/main" id="{55C3D560-8CDA-45D3-9B09-18970D2394FF}"/>
              </a:ext>
            </a:extLst>
          </p:cNvPr>
          <p:cNvSpPr/>
          <p:nvPr/>
        </p:nvSpPr>
        <p:spPr>
          <a:xfrm>
            <a:off x="3215469" y="1818231"/>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2</a:t>
            </a:r>
          </a:p>
        </p:txBody>
      </p:sp>
      <p:sp>
        <p:nvSpPr>
          <p:cNvPr id="34" name="Rectangle 33">
            <a:extLst>
              <a:ext uri="{FF2B5EF4-FFF2-40B4-BE49-F238E27FC236}">
                <a16:creationId xmlns:a16="http://schemas.microsoft.com/office/drawing/2014/main" id="{B2EF8E84-5016-4D43-A712-F7745445018D}"/>
              </a:ext>
            </a:extLst>
          </p:cNvPr>
          <p:cNvSpPr/>
          <p:nvPr/>
        </p:nvSpPr>
        <p:spPr>
          <a:xfrm>
            <a:off x="3215469" y="2534006"/>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3</a:t>
            </a:r>
          </a:p>
        </p:txBody>
      </p:sp>
      <p:sp>
        <p:nvSpPr>
          <p:cNvPr id="35" name="Rectangle 34">
            <a:extLst>
              <a:ext uri="{FF2B5EF4-FFF2-40B4-BE49-F238E27FC236}">
                <a16:creationId xmlns:a16="http://schemas.microsoft.com/office/drawing/2014/main" id="{F3AC858F-6DF9-48C7-BF04-EC6FAF1AB2C1}"/>
              </a:ext>
            </a:extLst>
          </p:cNvPr>
          <p:cNvSpPr/>
          <p:nvPr/>
        </p:nvSpPr>
        <p:spPr>
          <a:xfrm>
            <a:off x="3215469" y="3266271"/>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4</a:t>
            </a:r>
          </a:p>
        </p:txBody>
      </p:sp>
      <p:sp>
        <p:nvSpPr>
          <p:cNvPr id="36" name="Rectangle 35">
            <a:extLst>
              <a:ext uri="{FF2B5EF4-FFF2-40B4-BE49-F238E27FC236}">
                <a16:creationId xmlns:a16="http://schemas.microsoft.com/office/drawing/2014/main" id="{A28216EE-68DF-40A2-93DC-D9B09C3E6E8F}"/>
              </a:ext>
            </a:extLst>
          </p:cNvPr>
          <p:cNvSpPr/>
          <p:nvPr/>
        </p:nvSpPr>
        <p:spPr>
          <a:xfrm>
            <a:off x="3215469" y="3993330"/>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5</a:t>
            </a:r>
          </a:p>
        </p:txBody>
      </p:sp>
      <p:sp>
        <p:nvSpPr>
          <p:cNvPr id="37" name="Rectangle 36">
            <a:extLst>
              <a:ext uri="{FF2B5EF4-FFF2-40B4-BE49-F238E27FC236}">
                <a16:creationId xmlns:a16="http://schemas.microsoft.com/office/drawing/2014/main" id="{9FDF13FE-6D79-4CBF-B44D-72C08E05FD02}"/>
              </a:ext>
            </a:extLst>
          </p:cNvPr>
          <p:cNvSpPr/>
          <p:nvPr/>
        </p:nvSpPr>
        <p:spPr>
          <a:xfrm>
            <a:off x="3215469" y="4682416"/>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6</a:t>
            </a:r>
          </a:p>
        </p:txBody>
      </p:sp>
      <p:sp>
        <p:nvSpPr>
          <p:cNvPr id="5" name="Rectangle 4">
            <a:extLst>
              <a:ext uri="{FF2B5EF4-FFF2-40B4-BE49-F238E27FC236}">
                <a16:creationId xmlns:a16="http://schemas.microsoft.com/office/drawing/2014/main" id="{1F4D7829-1E5E-4F5E-881B-76120FABA0BF}"/>
              </a:ext>
            </a:extLst>
          </p:cNvPr>
          <p:cNvSpPr/>
          <p:nvPr/>
        </p:nvSpPr>
        <p:spPr>
          <a:xfrm>
            <a:off x="4617133" y="921895"/>
            <a:ext cx="6096000" cy="954107"/>
          </a:xfrm>
          <a:prstGeom prst="rect">
            <a:avLst/>
          </a:prstGeom>
        </p:spPr>
        <p:txBody>
          <a:bodyPr>
            <a:spAutoFit/>
          </a:bodyPr>
          <a:lstStyle/>
          <a:p>
            <a:r>
              <a:rPr lang="en-US" dirty="0">
                <a:cs typeface="Times New Roman" panose="02020603050405020304" pitchFamily="18" charset="0"/>
              </a:rPr>
              <a:t>31 into 5? No. 31 into 50? Yes, once. </a:t>
            </a:r>
            <a:r>
              <a:rPr lang="en-US" dirty="0">
                <a:solidFill>
                  <a:schemeClr val="tx1"/>
                </a:solidFill>
                <a:cs typeface="Times New Roman" panose="02020603050405020304" pitchFamily="18" charset="0"/>
              </a:rPr>
              <a:t>Write 1 above the zero.</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8F267E1-0F15-47A9-BCFD-938299D5E9A7}"/>
                  </a:ext>
                </a:extLst>
              </p:cNvPr>
              <p:cNvSpPr/>
              <p:nvPr/>
            </p:nvSpPr>
            <p:spPr>
              <a:xfrm>
                <a:off x="903275" y="5767373"/>
                <a:ext cx="9382045" cy="523220"/>
              </a:xfrm>
              <a:prstGeom prst="rect">
                <a:avLst/>
              </a:prstGeom>
            </p:spPr>
            <p:txBody>
              <a:bodyPr wrap="square">
                <a:spAutoFit/>
              </a:bodyPr>
              <a:lstStyle/>
              <a:p>
                <a:r>
                  <a:rPr lang="en-US" b="1" dirty="0"/>
                  <a:t>Double-check:  </a:t>
                </a:r>
                <a:r>
                  <a:rPr lang="en-US" dirty="0"/>
                  <a:t>31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164 = 5084.</a:t>
                </a:r>
                <a:endParaRPr lang="en-US" dirty="0">
                  <a:cs typeface="Times New Roman" panose="02020603050405020304" pitchFamily="18" charset="0"/>
                </a:endParaRPr>
              </a:p>
            </p:txBody>
          </p:sp>
        </mc:Choice>
        <mc:Fallback xmlns="">
          <p:sp>
            <p:nvSpPr>
              <p:cNvPr id="38" name="Rectangle 37">
                <a:extLst>
                  <a:ext uri="{FF2B5EF4-FFF2-40B4-BE49-F238E27FC236}">
                    <a16:creationId xmlns:a16="http://schemas.microsoft.com/office/drawing/2014/main" id="{B8F267E1-0F15-47A9-BCFD-938299D5E9A7}"/>
                  </a:ext>
                </a:extLst>
              </p:cNvPr>
              <p:cNvSpPr>
                <a:spLocks noRot="1" noChangeAspect="1" noMove="1" noResize="1" noEditPoints="1" noAdjustHandles="1" noChangeArrowheads="1" noChangeShapeType="1" noTextEdit="1"/>
              </p:cNvSpPr>
              <p:nvPr/>
            </p:nvSpPr>
            <p:spPr>
              <a:xfrm>
                <a:off x="903275" y="5767373"/>
                <a:ext cx="9382045" cy="523220"/>
              </a:xfrm>
              <a:prstGeom prst="rect">
                <a:avLst/>
              </a:prstGeom>
              <a:blipFill>
                <a:blip r:embed="rId8"/>
                <a:stretch>
                  <a:fillRect l="-130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B666560-AB11-45F7-9CA5-0CECB63130D0}"/>
                  </a:ext>
                </a:extLst>
              </p:cNvPr>
              <p:cNvSpPr/>
              <p:nvPr/>
            </p:nvSpPr>
            <p:spPr>
              <a:xfrm>
                <a:off x="4617133" y="1850238"/>
                <a:ext cx="5272597" cy="523220"/>
              </a:xfrm>
              <a:prstGeom prst="rect">
                <a:avLst/>
              </a:prstGeom>
            </p:spPr>
            <p:txBody>
              <a:bodyPr wrap="none">
                <a:spAutoFit/>
              </a:bodyPr>
              <a:lstStyle/>
              <a:p>
                <a:r>
                  <a:rPr lang="en-US" dirty="0">
                    <a:cs typeface="Times New Roman" panose="02020603050405020304" pitchFamily="18" charset="0"/>
                  </a:rPr>
                  <a:t>31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cs typeface="Times New Roman" panose="02020603050405020304" pitchFamily="18" charset="0"/>
                  </a:rPr>
                  <a:t> 1 = 31. Subtract 50 – 31 = 19.</a:t>
                </a:r>
              </a:p>
            </p:txBody>
          </p:sp>
        </mc:Choice>
        <mc:Fallback xmlns="">
          <p:sp>
            <p:nvSpPr>
              <p:cNvPr id="6" name="Rectangle 5">
                <a:extLst>
                  <a:ext uri="{FF2B5EF4-FFF2-40B4-BE49-F238E27FC236}">
                    <a16:creationId xmlns:a16="http://schemas.microsoft.com/office/drawing/2014/main" id="{AB666560-AB11-45F7-9CA5-0CECB63130D0}"/>
                  </a:ext>
                </a:extLst>
              </p:cNvPr>
              <p:cNvSpPr>
                <a:spLocks noRot="1" noChangeAspect="1" noMove="1" noResize="1" noEditPoints="1" noAdjustHandles="1" noChangeArrowheads="1" noChangeShapeType="1" noTextEdit="1"/>
              </p:cNvSpPr>
              <p:nvPr/>
            </p:nvSpPr>
            <p:spPr>
              <a:xfrm>
                <a:off x="4617133" y="1850238"/>
                <a:ext cx="5272597" cy="523220"/>
              </a:xfrm>
              <a:prstGeom prst="rect">
                <a:avLst/>
              </a:prstGeom>
              <a:blipFill>
                <a:blip r:embed="rId9"/>
                <a:stretch>
                  <a:fillRect l="-2312" t="-12941" r="-1503" b="-3294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9E1397A-AFB7-4D01-AEA9-B7B030D0EE01}"/>
              </a:ext>
            </a:extLst>
          </p:cNvPr>
          <p:cNvSpPr/>
          <p:nvPr/>
        </p:nvSpPr>
        <p:spPr>
          <a:xfrm>
            <a:off x="4617133" y="2347694"/>
            <a:ext cx="7209905" cy="954107"/>
          </a:xfrm>
          <a:prstGeom prst="rect">
            <a:avLst/>
          </a:prstGeom>
        </p:spPr>
        <p:txBody>
          <a:bodyPr wrap="square">
            <a:spAutoFit/>
          </a:bodyPr>
          <a:lstStyle/>
          <a:p>
            <a:r>
              <a:rPr lang="en-US" dirty="0">
                <a:solidFill>
                  <a:schemeClr val="tx1"/>
                </a:solidFill>
                <a:cs typeface="Times New Roman" panose="02020603050405020304" pitchFamily="18" charset="0"/>
              </a:rPr>
              <a:t>Bring down </a:t>
            </a:r>
            <a:r>
              <a:rPr lang="en-US" dirty="0">
                <a:cs typeface="Times New Roman" panose="02020603050405020304" pitchFamily="18" charset="0"/>
              </a:rPr>
              <a:t>8. 31 into 198? Yes, 6 times; </a:t>
            </a:r>
            <a:r>
              <a:rPr lang="en-US" dirty="0">
                <a:solidFill>
                  <a:schemeClr val="tx1"/>
                </a:solidFill>
                <a:cs typeface="Times New Roman" panose="02020603050405020304" pitchFamily="18" charset="0"/>
              </a:rPr>
              <a:t>write</a:t>
            </a:r>
            <a:r>
              <a:rPr lang="en-US" dirty="0">
                <a:cs typeface="Times New Roman" panose="02020603050405020304" pitchFamily="18" charset="0"/>
              </a:rPr>
              <a:t> 6 </a:t>
            </a:r>
            <a:r>
              <a:rPr lang="en-US" dirty="0">
                <a:solidFill>
                  <a:schemeClr val="tx1"/>
                </a:solidFill>
                <a:cs typeface="Times New Roman" panose="02020603050405020304" pitchFamily="18" charset="0"/>
              </a:rPr>
              <a:t>in the answer.</a:t>
            </a: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8757E7B3-FF92-495D-AC22-6A5E79C82D47}"/>
                  </a:ext>
                </a:extLst>
              </p:cNvPr>
              <p:cNvSpPr/>
              <p:nvPr/>
            </p:nvSpPr>
            <p:spPr>
              <a:xfrm>
                <a:off x="4617133" y="3276037"/>
                <a:ext cx="5811206" cy="523220"/>
              </a:xfrm>
              <a:prstGeom prst="rect">
                <a:avLst/>
              </a:prstGeom>
            </p:spPr>
            <p:txBody>
              <a:bodyPr wrap="none">
                <a:spAutoFit/>
              </a:bodyPr>
              <a:lstStyle/>
              <a:p>
                <a:r>
                  <a:rPr lang="en-US" dirty="0">
                    <a:cs typeface="Times New Roman" panose="02020603050405020304" pitchFamily="18" charset="0"/>
                  </a:rPr>
                  <a:t>31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cs typeface="Times New Roman" panose="02020603050405020304" pitchFamily="18" charset="0"/>
                  </a:rPr>
                  <a:t> 6 = 186. Subtract 198 – 186 = 12.</a:t>
                </a:r>
              </a:p>
            </p:txBody>
          </p:sp>
        </mc:Choice>
        <mc:Fallback xmlns="">
          <p:sp>
            <p:nvSpPr>
              <p:cNvPr id="39" name="Rectangle 38">
                <a:extLst>
                  <a:ext uri="{FF2B5EF4-FFF2-40B4-BE49-F238E27FC236}">
                    <a16:creationId xmlns:a16="http://schemas.microsoft.com/office/drawing/2014/main" id="{8757E7B3-FF92-495D-AC22-6A5E79C82D47}"/>
                  </a:ext>
                </a:extLst>
              </p:cNvPr>
              <p:cNvSpPr>
                <a:spLocks noRot="1" noChangeAspect="1" noMove="1" noResize="1" noEditPoints="1" noAdjustHandles="1" noChangeArrowheads="1" noChangeShapeType="1" noTextEdit="1"/>
              </p:cNvSpPr>
              <p:nvPr/>
            </p:nvSpPr>
            <p:spPr>
              <a:xfrm>
                <a:off x="4617133" y="3276037"/>
                <a:ext cx="5811206" cy="523220"/>
              </a:xfrm>
              <a:prstGeom prst="rect">
                <a:avLst/>
              </a:prstGeom>
              <a:blipFill>
                <a:blip r:embed="rId10"/>
                <a:stretch>
                  <a:fillRect l="-2096" t="-11628" r="-1153" b="-31395"/>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D2B6E882-148F-4245-BC1E-C2A50AA3B262}"/>
              </a:ext>
            </a:extLst>
          </p:cNvPr>
          <p:cNvSpPr/>
          <p:nvPr/>
        </p:nvSpPr>
        <p:spPr>
          <a:xfrm>
            <a:off x="4617133" y="3773493"/>
            <a:ext cx="7209905" cy="954107"/>
          </a:xfrm>
          <a:prstGeom prst="rect">
            <a:avLst/>
          </a:prstGeom>
        </p:spPr>
        <p:txBody>
          <a:bodyPr wrap="square">
            <a:spAutoFit/>
          </a:bodyPr>
          <a:lstStyle/>
          <a:p>
            <a:r>
              <a:rPr lang="en-US" dirty="0">
                <a:solidFill>
                  <a:schemeClr val="tx1"/>
                </a:solidFill>
                <a:cs typeface="Times New Roman" panose="02020603050405020304" pitchFamily="18" charset="0"/>
              </a:rPr>
              <a:t>Bring down </a:t>
            </a:r>
            <a:r>
              <a:rPr lang="en-US" dirty="0">
                <a:cs typeface="Times New Roman" panose="02020603050405020304" pitchFamily="18" charset="0"/>
              </a:rPr>
              <a:t>4. 31 into 124? Yes, 4 times; </a:t>
            </a:r>
            <a:r>
              <a:rPr lang="en-US" dirty="0">
                <a:solidFill>
                  <a:schemeClr val="tx1"/>
                </a:solidFill>
                <a:cs typeface="Times New Roman" panose="02020603050405020304" pitchFamily="18" charset="0"/>
              </a:rPr>
              <a:t>write</a:t>
            </a:r>
            <a:r>
              <a:rPr lang="en-US" dirty="0">
                <a:cs typeface="Times New Roman" panose="02020603050405020304" pitchFamily="18" charset="0"/>
              </a:rPr>
              <a:t> 4 </a:t>
            </a:r>
            <a:r>
              <a:rPr lang="en-US" dirty="0">
                <a:solidFill>
                  <a:schemeClr val="tx1"/>
                </a:solidFill>
                <a:cs typeface="Times New Roman" panose="02020603050405020304" pitchFamily="18" charset="0"/>
              </a:rPr>
              <a:t>in the answer.</a:t>
            </a: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B0BA686-EE26-4423-8B2F-4341DEE8CBD6}"/>
                  </a:ext>
                </a:extLst>
              </p:cNvPr>
              <p:cNvSpPr/>
              <p:nvPr/>
            </p:nvSpPr>
            <p:spPr>
              <a:xfrm>
                <a:off x="4617133" y="4701835"/>
                <a:ext cx="5631670" cy="523220"/>
              </a:xfrm>
              <a:prstGeom prst="rect">
                <a:avLst/>
              </a:prstGeom>
            </p:spPr>
            <p:txBody>
              <a:bodyPr wrap="none">
                <a:spAutoFit/>
              </a:bodyPr>
              <a:lstStyle/>
              <a:p>
                <a:r>
                  <a:rPr lang="en-US" dirty="0">
                    <a:cs typeface="Times New Roman" panose="02020603050405020304" pitchFamily="18" charset="0"/>
                  </a:rPr>
                  <a:t>31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cs typeface="Times New Roman" panose="02020603050405020304" pitchFamily="18" charset="0"/>
                  </a:rPr>
                  <a:t> 4 = 124. Subtract 124 – 124 = 0.</a:t>
                </a:r>
              </a:p>
            </p:txBody>
          </p:sp>
        </mc:Choice>
        <mc:Fallback xmlns="">
          <p:sp>
            <p:nvSpPr>
              <p:cNvPr id="41" name="Rectangle 40">
                <a:extLst>
                  <a:ext uri="{FF2B5EF4-FFF2-40B4-BE49-F238E27FC236}">
                    <a16:creationId xmlns:a16="http://schemas.microsoft.com/office/drawing/2014/main" id="{DB0BA686-EE26-4423-8B2F-4341DEE8CBD6}"/>
                  </a:ext>
                </a:extLst>
              </p:cNvPr>
              <p:cNvSpPr>
                <a:spLocks noRot="1" noChangeAspect="1" noMove="1" noResize="1" noEditPoints="1" noAdjustHandles="1" noChangeArrowheads="1" noChangeShapeType="1" noTextEdit="1"/>
              </p:cNvSpPr>
              <p:nvPr/>
            </p:nvSpPr>
            <p:spPr>
              <a:xfrm>
                <a:off x="4617133" y="4701835"/>
                <a:ext cx="5631670" cy="523220"/>
              </a:xfrm>
              <a:prstGeom prst="rect">
                <a:avLst/>
              </a:prstGeom>
              <a:blipFill>
                <a:blip r:embed="rId11"/>
                <a:stretch>
                  <a:fillRect l="-2165" t="-11628" r="-1299" b="-31395"/>
                </a:stretch>
              </a:blipFill>
            </p:spPr>
            <p:txBody>
              <a:bodyPr/>
              <a:lstStyle/>
              <a:p>
                <a:r>
                  <a:rPr lang="en-US">
                    <a:noFill/>
                  </a:rPr>
                  <a:t> </a:t>
                </a:r>
              </a:p>
            </p:txBody>
          </p:sp>
        </mc:Fallback>
      </mc:AlternateContent>
    </p:spTree>
    <p:extLst>
      <p:ext uri="{BB962C8B-B14F-4D97-AF65-F5344CB8AC3E}">
        <p14:creationId xmlns:p14="http://schemas.microsoft.com/office/powerpoint/2010/main" val="293661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fade">
                                      <p:cBhvr>
                                        <p:cTn id="109" dur="500"/>
                                        <p:tgtEl>
                                          <p:spTgt spid="2"/>
                                        </p:tgtEl>
                                      </p:cBhvr>
                                    </p:animEffec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3" grpId="0"/>
      <p:bldP spid="27" grpId="0"/>
      <p:bldP spid="28" grpId="0"/>
      <p:bldP spid="2" grpId="0"/>
      <p:bldP spid="24" grpId="0"/>
      <p:bldP spid="25" grpId="0"/>
      <p:bldP spid="26" grpId="0"/>
      <p:bldP spid="30" grpId="0"/>
      <p:bldP spid="31" grpId="0"/>
      <p:bldP spid="32" grpId="0"/>
      <p:bldP spid="33" grpId="0"/>
      <p:bldP spid="34" grpId="0"/>
      <p:bldP spid="35" grpId="0"/>
      <p:bldP spid="36" grpId="0"/>
      <p:bldP spid="37" grpId="0"/>
      <p:bldP spid="5" grpId="0"/>
      <p:bldP spid="38" grpId="0"/>
      <p:bldP spid="6" grpId="0"/>
      <p:bldP spid="7"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Factors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2F33D33-1868-4D18-87EC-ED860060C90B}"/>
                  </a:ext>
                </a:extLst>
              </p:cNvPr>
              <p:cNvSpPr/>
              <p:nvPr/>
            </p:nvSpPr>
            <p:spPr>
              <a:xfrm>
                <a:off x="567558" y="1034353"/>
                <a:ext cx="10636470" cy="2677656"/>
              </a:xfrm>
              <a:prstGeom prst="rect">
                <a:avLst/>
              </a:prstGeom>
            </p:spPr>
            <p:txBody>
              <a:bodyPr wrap="square">
                <a:spAutoFit/>
              </a:bodyPr>
              <a:lstStyle/>
              <a:p>
                <a:r>
                  <a:rPr lang="en-US" dirty="0">
                    <a:solidFill>
                      <a:schemeClr val="tx1"/>
                    </a:solidFill>
                    <a:cs typeface="Times New Roman" panose="02020603050405020304" pitchFamily="18" charset="0"/>
                  </a:rPr>
                  <a:t>It is sometimes useful in mathematics to be able to write any whole number as a product of other numbers. </a:t>
                </a:r>
              </a:p>
              <a:p>
                <a:endParaRPr lang="en-US" dirty="0">
                  <a:solidFill>
                    <a:schemeClr val="tx1"/>
                  </a:solidFill>
                  <a:cs typeface="Times New Roman" panose="02020603050405020304" pitchFamily="18" charset="0"/>
                </a:endParaRPr>
              </a:p>
              <a:p>
                <a:r>
                  <a:rPr lang="en-US" dirty="0">
                    <a:solidFill>
                      <a:schemeClr val="tx1"/>
                    </a:solidFill>
                    <a:cs typeface="Times New Roman" panose="02020603050405020304" pitchFamily="18" charset="0"/>
                  </a:rPr>
                  <a:t>If we write 6 = 2 </a:t>
                </a:r>
                <a14:m>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chemeClr val="tx1"/>
                    </a:solidFill>
                    <a:cs typeface="Times New Roman" panose="02020603050405020304" pitchFamily="18" charset="0"/>
                  </a:rPr>
                  <a:t> 3 		2 and 3 are called </a:t>
                </a:r>
                <a:r>
                  <a:rPr lang="en-US" b="1" dirty="0">
                    <a:solidFill>
                      <a:schemeClr val="tx1"/>
                    </a:solidFill>
                    <a:cs typeface="Times New Roman" panose="02020603050405020304" pitchFamily="18" charset="0"/>
                  </a:rPr>
                  <a:t>factors </a:t>
                </a:r>
                <a:r>
                  <a:rPr lang="en-US" dirty="0">
                    <a:solidFill>
                      <a:schemeClr val="tx1"/>
                    </a:solidFill>
                    <a:cs typeface="Times New Roman" panose="02020603050405020304" pitchFamily="18" charset="0"/>
                  </a:rPr>
                  <a:t>of 6</a:t>
                </a:r>
              </a:p>
              <a:p>
                <a:r>
                  <a:rPr lang="en-US" dirty="0">
                    <a:solidFill>
                      <a:schemeClr val="tx1"/>
                    </a:solidFill>
                    <a:cs typeface="Times New Roman" panose="02020603050405020304" pitchFamily="18" charset="0"/>
                  </a:rPr>
                  <a:t>We could also write</a:t>
                </a:r>
              </a:p>
              <a:p>
                <a:r>
                  <a:rPr lang="en-US" dirty="0">
                    <a:solidFill>
                      <a:schemeClr val="tx1"/>
                    </a:solidFill>
                    <a:cs typeface="Times New Roman" panose="02020603050405020304" pitchFamily="18" charset="0"/>
                  </a:rPr>
                  <a:t>	        6 = 1 </a:t>
                </a:r>
                <a14:m>
                  <m:oMath xmlns:m="http://schemas.openxmlformats.org/officeDocument/2006/math">
                    <m:r>
                      <a:rPr lang="en-US"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chemeClr val="tx1"/>
                    </a:solidFill>
                    <a:cs typeface="Times New Roman" panose="02020603050405020304" pitchFamily="18" charset="0"/>
                  </a:rPr>
                  <a:t> 6		and see that 1 and 6 are also factors of 6.</a:t>
                </a:r>
              </a:p>
            </p:txBody>
          </p:sp>
        </mc:Choice>
        <mc:Fallback xmlns="">
          <p:sp>
            <p:nvSpPr>
              <p:cNvPr id="3" name="Rectangle 2">
                <a:extLst>
                  <a:ext uri="{FF2B5EF4-FFF2-40B4-BE49-F238E27FC236}">
                    <a16:creationId xmlns:a16="http://schemas.microsoft.com/office/drawing/2014/main" id="{72F33D33-1868-4D18-87EC-ED860060C90B}"/>
                  </a:ext>
                </a:extLst>
              </p:cNvPr>
              <p:cNvSpPr>
                <a:spLocks noRot="1" noChangeAspect="1" noMove="1" noResize="1" noEditPoints="1" noAdjustHandles="1" noChangeArrowheads="1" noChangeShapeType="1" noTextEdit="1"/>
              </p:cNvSpPr>
              <p:nvPr/>
            </p:nvSpPr>
            <p:spPr>
              <a:xfrm>
                <a:off x="567558" y="1034353"/>
                <a:ext cx="10636470" cy="2677656"/>
              </a:xfrm>
              <a:prstGeom prst="rect">
                <a:avLst/>
              </a:prstGeom>
              <a:blipFill>
                <a:blip r:embed="rId3"/>
                <a:stretch>
                  <a:fillRect l="-1146" t="-2506" r="-344" b="-546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34C3B459-1C94-405C-BB74-7356906D4525}"/>
              </a:ext>
            </a:extLst>
          </p:cNvPr>
          <p:cNvSpPr/>
          <p:nvPr/>
        </p:nvSpPr>
        <p:spPr>
          <a:xfrm>
            <a:off x="462454" y="3870045"/>
            <a:ext cx="10100441" cy="1384995"/>
          </a:xfrm>
          <a:prstGeom prst="rect">
            <a:avLst/>
          </a:prstGeom>
        </p:spPr>
        <p:txBody>
          <a:bodyPr wrap="square">
            <a:spAutoFit/>
          </a:bodyPr>
          <a:lstStyle/>
          <a:p>
            <a:r>
              <a:rPr lang="en-US" dirty="0">
                <a:cs typeface="Times New Roman" panose="02020603050405020304" pitchFamily="18" charset="0"/>
              </a:rPr>
              <a:t>The factors of 6 are 1, 2, 3, and 6.</a:t>
            </a:r>
          </a:p>
          <a:p>
            <a:r>
              <a:rPr lang="en-US" dirty="0">
                <a:cs typeface="Times New Roman" panose="02020603050405020304" pitchFamily="18" charset="0"/>
              </a:rPr>
              <a:t>The factors of 12 are 1, 2, 3, 4, 6, and 12.</a:t>
            </a:r>
          </a:p>
          <a:p>
            <a:r>
              <a:rPr lang="en-US" dirty="0">
                <a:cs typeface="Times New Roman" panose="02020603050405020304" pitchFamily="18" charset="0"/>
              </a:rPr>
              <a:t>The factors of 30 are 1, 2, 3, 5, 6, 10, 15, and 30.</a:t>
            </a:r>
          </a:p>
        </p:txBody>
      </p:sp>
      <p:sp>
        <p:nvSpPr>
          <p:cNvPr id="9" name="Rectangle 8">
            <a:extLst>
              <a:ext uri="{FF2B5EF4-FFF2-40B4-BE49-F238E27FC236}">
                <a16:creationId xmlns:a16="http://schemas.microsoft.com/office/drawing/2014/main" id="{2730D28E-643A-4F66-9991-CBFBB654560B}"/>
              </a:ext>
            </a:extLst>
          </p:cNvPr>
          <p:cNvSpPr/>
          <p:nvPr/>
        </p:nvSpPr>
        <p:spPr>
          <a:xfrm>
            <a:off x="462454" y="5346593"/>
            <a:ext cx="10636470" cy="954107"/>
          </a:xfrm>
          <a:prstGeom prst="rect">
            <a:avLst/>
          </a:prstGeom>
        </p:spPr>
        <p:txBody>
          <a:bodyPr wrap="square">
            <a:spAutoFit/>
          </a:bodyPr>
          <a:lstStyle/>
          <a:p>
            <a:r>
              <a:rPr lang="en-US" dirty="0">
                <a:solidFill>
                  <a:schemeClr val="tx1"/>
                </a:solidFill>
                <a:cs typeface="Times New Roman" panose="02020603050405020304" pitchFamily="18" charset="0"/>
              </a:rPr>
              <a:t>Any number is exactly divisible by its factors; that is, every factor divides the number with zero remainder.</a:t>
            </a:r>
          </a:p>
        </p:txBody>
      </p:sp>
    </p:spTree>
    <p:extLst>
      <p:ext uri="{BB962C8B-B14F-4D97-AF65-F5344CB8AC3E}">
        <p14:creationId xmlns:p14="http://schemas.microsoft.com/office/powerpoint/2010/main" val="344760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Primes</a:t>
            </a:r>
          </a:p>
        </p:txBody>
      </p:sp>
      <p:sp>
        <p:nvSpPr>
          <p:cNvPr id="3" name="Rectangle 2">
            <a:extLst>
              <a:ext uri="{FF2B5EF4-FFF2-40B4-BE49-F238E27FC236}">
                <a16:creationId xmlns:a16="http://schemas.microsoft.com/office/drawing/2014/main" id="{72F33D33-1868-4D18-87EC-ED860060C90B}"/>
              </a:ext>
            </a:extLst>
          </p:cNvPr>
          <p:cNvSpPr/>
          <p:nvPr/>
        </p:nvSpPr>
        <p:spPr>
          <a:xfrm>
            <a:off x="567558" y="1034353"/>
            <a:ext cx="10636470" cy="954107"/>
          </a:xfrm>
          <a:prstGeom prst="rect">
            <a:avLst/>
          </a:prstGeom>
        </p:spPr>
        <p:txBody>
          <a:bodyPr wrap="square">
            <a:spAutoFit/>
          </a:bodyPr>
          <a:lstStyle/>
          <a:p>
            <a:r>
              <a:rPr lang="en-US" dirty="0">
                <a:solidFill>
                  <a:schemeClr val="tx1"/>
                </a:solidFill>
              </a:rPr>
              <a:t>A </a:t>
            </a:r>
            <a:r>
              <a:rPr lang="en-US" b="1" dirty="0">
                <a:solidFill>
                  <a:schemeClr val="tx1"/>
                </a:solidFill>
              </a:rPr>
              <a:t>prime number </a:t>
            </a:r>
            <a:r>
              <a:rPr lang="en-US" dirty="0">
                <a:solidFill>
                  <a:schemeClr val="tx1"/>
                </a:solidFill>
              </a:rPr>
              <a:t>is one for which there are no factors other than 1 and the prime itself.</a:t>
            </a:r>
            <a:endParaRPr lang="en-US" dirty="0">
              <a:solidFill>
                <a:schemeClr val="tx1"/>
              </a:solidFill>
              <a:cs typeface="Times New Roman" panose="02020603050405020304" pitchFamily="18" charset="0"/>
            </a:endParaRPr>
          </a:p>
        </p:txBody>
      </p:sp>
      <p:sp>
        <p:nvSpPr>
          <p:cNvPr id="9" name="Rectangle 8">
            <a:extLst>
              <a:ext uri="{FF2B5EF4-FFF2-40B4-BE49-F238E27FC236}">
                <a16:creationId xmlns:a16="http://schemas.microsoft.com/office/drawing/2014/main" id="{2730D28E-643A-4F66-9991-CBFBB654560B}"/>
              </a:ext>
            </a:extLst>
          </p:cNvPr>
          <p:cNvSpPr/>
          <p:nvPr/>
        </p:nvSpPr>
        <p:spPr>
          <a:xfrm>
            <a:off x="1734206" y="2415514"/>
            <a:ext cx="8124498" cy="954107"/>
          </a:xfrm>
          <a:prstGeom prst="rect">
            <a:avLst/>
          </a:prstGeom>
        </p:spPr>
        <p:txBody>
          <a:bodyPr wrap="square">
            <a:spAutoFit/>
          </a:bodyPr>
          <a:lstStyle/>
          <a:p>
            <a:r>
              <a:rPr lang="en-US" dirty="0"/>
              <a:t>Here is a list of the first 15 prime numbers:</a:t>
            </a:r>
          </a:p>
          <a:p>
            <a:r>
              <a:rPr lang="en-US" dirty="0"/>
              <a:t>2, 3, 5, 7, 11, 13, 17, 19, 23, 29, 31, 37, 41, 43, 47</a:t>
            </a:r>
            <a:endParaRPr lang="en-US" dirty="0">
              <a:solidFill>
                <a:schemeClr val="tx1"/>
              </a:solidFill>
              <a:cs typeface="Times New Roman" panose="02020603050405020304" pitchFamily="18" charset="0"/>
            </a:endParaRPr>
          </a:p>
        </p:txBody>
      </p:sp>
      <p:sp>
        <p:nvSpPr>
          <p:cNvPr id="2" name="Rectangle 1">
            <a:extLst>
              <a:ext uri="{FF2B5EF4-FFF2-40B4-BE49-F238E27FC236}">
                <a16:creationId xmlns:a16="http://schemas.microsoft.com/office/drawing/2014/main" id="{3684EEAB-1A0A-4BEF-B0D9-8450058A3222}"/>
              </a:ext>
            </a:extLst>
          </p:cNvPr>
          <p:cNvSpPr/>
          <p:nvPr/>
        </p:nvSpPr>
        <p:spPr>
          <a:xfrm>
            <a:off x="478220" y="3796675"/>
            <a:ext cx="10636471" cy="954107"/>
          </a:xfrm>
          <a:prstGeom prst="rect">
            <a:avLst/>
          </a:prstGeom>
        </p:spPr>
        <p:txBody>
          <a:bodyPr wrap="square">
            <a:spAutoFit/>
          </a:bodyPr>
          <a:lstStyle/>
          <a:p>
            <a:r>
              <a:rPr lang="en-US" dirty="0">
                <a:solidFill>
                  <a:schemeClr val="tx1"/>
                </a:solidFill>
                <a:cs typeface="Times New Roman" panose="02020603050405020304" pitchFamily="18" charset="0"/>
              </a:rPr>
              <a:t>Notice that 1 is not listed. All prime numbers have two different factors: 1 and the number itself. The number 1 has only 1 factor—itself.</a:t>
            </a:r>
          </a:p>
        </p:txBody>
      </p:sp>
    </p:spTree>
    <p:extLst>
      <p:ext uri="{BB962C8B-B14F-4D97-AF65-F5344CB8AC3E}">
        <p14:creationId xmlns:p14="http://schemas.microsoft.com/office/powerpoint/2010/main" val="147954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Prime Factors</a:t>
            </a:r>
          </a:p>
        </p:txBody>
      </p:sp>
      <p:sp>
        <p:nvSpPr>
          <p:cNvPr id="3" name="Rectangle 2">
            <a:extLst>
              <a:ext uri="{FF2B5EF4-FFF2-40B4-BE49-F238E27FC236}">
                <a16:creationId xmlns:a16="http://schemas.microsoft.com/office/drawing/2014/main" id="{72F33D33-1868-4D18-87EC-ED860060C90B}"/>
              </a:ext>
            </a:extLst>
          </p:cNvPr>
          <p:cNvSpPr/>
          <p:nvPr/>
        </p:nvSpPr>
        <p:spPr>
          <a:xfrm>
            <a:off x="567558" y="1034353"/>
            <a:ext cx="10636470" cy="3108543"/>
          </a:xfrm>
          <a:prstGeom prst="rect">
            <a:avLst/>
          </a:prstGeom>
        </p:spPr>
        <p:txBody>
          <a:bodyPr wrap="square">
            <a:spAutoFit/>
          </a:bodyPr>
          <a:lstStyle/>
          <a:p>
            <a:r>
              <a:rPr lang="en-US" dirty="0">
                <a:solidFill>
                  <a:schemeClr val="tx1"/>
                </a:solidFill>
              </a:rPr>
              <a:t>The </a:t>
            </a:r>
            <a:r>
              <a:rPr lang="en-US" b="1" dirty="0">
                <a:solidFill>
                  <a:schemeClr val="tx1"/>
                </a:solidFill>
              </a:rPr>
              <a:t>prime factors </a:t>
            </a:r>
            <a:r>
              <a:rPr lang="en-US" dirty="0">
                <a:solidFill>
                  <a:schemeClr val="tx1"/>
                </a:solidFill>
              </a:rPr>
              <a:t>of a number are those factors that are prime numbers. </a:t>
            </a:r>
          </a:p>
          <a:p>
            <a:endParaRPr lang="en-US" dirty="0">
              <a:solidFill>
                <a:schemeClr val="tx1"/>
              </a:solidFill>
            </a:endParaRPr>
          </a:p>
          <a:p>
            <a:r>
              <a:rPr lang="en-US" dirty="0"/>
              <a:t>For example, the prime factors of 6 are 2 and 3. </a:t>
            </a:r>
          </a:p>
          <a:p>
            <a:r>
              <a:rPr lang="en-US" dirty="0"/>
              <a:t>The prime factors of 30 are 2, 3, and 5. </a:t>
            </a:r>
          </a:p>
          <a:p>
            <a:endParaRPr lang="en-US" dirty="0">
              <a:solidFill>
                <a:schemeClr val="tx1"/>
              </a:solidFill>
            </a:endParaRPr>
          </a:p>
          <a:p>
            <a:r>
              <a:rPr lang="en-US" dirty="0">
                <a:solidFill>
                  <a:schemeClr val="tx1"/>
                </a:solidFill>
              </a:rPr>
              <a:t>The concept of prime factors is useful when working with fractions.</a:t>
            </a:r>
          </a:p>
          <a:p>
            <a:r>
              <a:rPr lang="en-US" dirty="0">
                <a:solidFill>
                  <a:schemeClr val="tx1"/>
                </a:solidFill>
              </a:rPr>
              <a:t>To find the prime factors of a number a </a:t>
            </a:r>
            <a:r>
              <a:rPr lang="en-US" b="1" dirty="0">
                <a:solidFill>
                  <a:schemeClr val="tx1"/>
                </a:solidFill>
              </a:rPr>
              <a:t>factor tree </a:t>
            </a:r>
            <a:r>
              <a:rPr lang="en-US" dirty="0">
                <a:solidFill>
                  <a:schemeClr val="tx1"/>
                </a:solidFill>
              </a:rPr>
              <a:t>is often helpful.</a:t>
            </a:r>
            <a:endParaRPr lang="en-US"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71805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2F33D33-1868-4D18-87EC-ED860060C90B}"/>
                  </a:ext>
                </a:extLst>
              </p:cNvPr>
              <p:cNvSpPr/>
              <p:nvPr/>
            </p:nvSpPr>
            <p:spPr>
              <a:xfrm>
                <a:off x="567558" y="1034353"/>
                <a:ext cx="9059918" cy="4832092"/>
              </a:xfrm>
              <a:prstGeom prst="rect">
                <a:avLst/>
              </a:prstGeom>
            </p:spPr>
            <p:txBody>
              <a:bodyPr wrap="square">
                <a:spAutoFit/>
              </a:bodyPr>
              <a:lstStyle/>
              <a:p>
                <a:r>
                  <a:rPr lang="en-US" dirty="0">
                    <a:solidFill>
                      <a:schemeClr val="tx1"/>
                    </a:solidFill>
                  </a:rPr>
                  <a:t>Find the prime factors of 132.</a:t>
                </a:r>
              </a:p>
              <a:p>
                <a:endParaRPr lang="en-US" dirty="0">
                  <a:solidFill>
                    <a:schemeClr val="tx1"/>
                  </a:solidFill>
                </a:endParaRPr>
              </a:p>
              <a:p>
                <a:r>
                  <a:rPr lang="en-US" b="1" dirty="0"/>
                  <a:t>First, </a:t>
                </a:r>
                <a:r>
                  <a:rPr lang="en-US" dirty="0"/>
                  <a:t>write the number 132 and draw two branches below it.</a:t>
                </a:r>
              </a:p>
              <a:p>
                <a:r>
                  <a:rPr lang="en-US" b="1" dirty="0"/>
                  <a:t>Second, </a:t>
                </a:r>
                <a:r>
                  <a:rPr lang="en-US" dirty="0"/>
                  <a:t>beginning with the smallest prime in our list, 2,</a:t>
                </a:r>
              </a:p>
              <a:p>
                <a:r>
                  <a:rPr lang="en-US" dirty="0"/>
                  <a:t>test for divisibility. 132 = 2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66. Write the factors below</a:t>
                </a:r>
              </a:p>
              <a:p>
                <a:r>
                  <a:rPr lang="en-US" dirty="0"/>
                  <a:t>the branches.</a:t>
                </a:r>
              </a:p>
              <a:p>
                <a:r>
                  <a:rPr lang="en-US" b="1" dirty="0"/>
                  <a:t>Next, </a:t>
                </a:r>
                <a:r>
                  <a:rPr lang="en-US" dirty="0"/>
                  <a:t>repeat this procedure on the nonprime factor, 66,</a:t>
                </a:r>
              </a:p>
              <a:p>
                <a:r>
                  <a:rPr lang="en-US" dirty="0"/>
                  <a:t>so that 66 = 2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33.</a:t>
                </a:r>
              </a:p>
              <a:p>
                <a:r>
                  <a:rPr lang="en-US" b="1" dirty="0"/>
                  <a:t>Finally, </a:t>
                </a:r>
                <a:r>
                  <a:rPr lang="en-US" dirty="0"/>
                  <a:t>continue dividing until all branches end with a prime.</a:t>
                </a:r>
              </a:p>
              <a:p>
                <a:r>
                  <a:rPr lang="en-US" dirty="0">
                    <a:solidFill>
                      <a:schemeClr val="tx1"/>
                    </a:solidFill>
                  </a:rPr>
                  <a:t>Therefore, 132 = 2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2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3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11.</a:t>
                </a:r>
              </a:p>
              <a:p>
                <a:r>
                  <a:rPr lang="en-US" b="1" dirty="0"/>
                  <a:t>Check </a:t>
                </a:r>
                <a:r>
                  <a:rPr lang="en-US" dirty="0"/>
                  <a:t>by multiplying.</a:t>
                </a:r>
                <a:endParaRPr lang="en-US" dirty="0">
                  <a:solidFill>
                    <a:schemeClr val="tx1"/>
                  </a:solidFill>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72F33D33-1868-4D18-87EC-ED860060C90B}"/>
                  </a:ext>
                </a:extLst>
              </p:cNvPr>
              <p:cNvSpPr>
                <a:spLocks noRot="1" noChangeAspect="1" noMove="1" noResize="1" noEditPoints="1" noAdjustHandles="1" noChangeArrowheads="1" noChangeShapeType="1" noTextEdit="1"/>
              </p:cNvSpPr>
              <p:nvPr/>
            </p:nvSpPr>
            <p:spPr>
              <a:xfrm>
                <a:off x="567558" y="1034353"/>
                <a:ext cx="9059918" cy="4832092"/>
              </a:xfrm>
              <a:prstGeom prst="rect">
                <a:avLst/>
              </a:prstGeom>
              <a:blipFill>
                <a:blip r:embed="rId3"/>
                <a:stretch>
                  <a:fillRect l="-1346" t="-1389" r="-673" b="-265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E894868-6EDC-4328-8B4B-7B0A3B3C50B4}"/>
              </a:ext>
            </a:extLst>
          </p:cNvPr>
          <p:cNvSpPr txBox="1"/>
          <p:nvPr/>
        </p:nvSpPr>
        <p:spPr>
          <a:xfrm>
            <a:off x="10096154" y="1973112"/>
            <a:ext cx="723275" cy="523220"/>
          </a:xfrm>
          <a:prstGeom prst="rect">
            <a:avLst/>
          </a:prstGeom>
          <a:noFill/>
        </p:spPr>
        <p:txBody>
          <a:bodyPr wrap="none" rtlCol="0">
            <a:spAutoFit/>
          </a:bodyPr>
          <a:lstStyle/>
          <a:p>
            <a:r>
              <a:rPr lang="en-US" dirty="0">
                <a:solidFill>
                  <a:schemeClr val="tx1"/>
                </a:solidFill>
              </a:rPr>
              <a:t>132</a:t>
            </a:r>
          </a:p>
        </p:txBody>
      </p:sp>
      <p:cxnSp>
        <p:nvCxnSpPr>
          <p:cNvPr id="5" name="Straight Connector 4">
            <a:extLst>
              <a:ext uri="{FF2B5EF4-FFF2-40B4-BE49-F238E27FC236}">
                <a16:creationId xmlns:a16="http://schemas.microsoft.com/office/drawing/2014/main" id="{FC93BDAD-1CC2-45E9-8162-AA1F4BCE909C}"/>
              </a:ext>
            </a:extLst>
          </p:cNvPr>
          <p:cNvCxnSpPr>
            <a:cxnSpLocks/>
          </p:cNvCxnSpPr>
          <p:nvPr/>
        </p:nvCxnSpPr>
        <p:spPr bwMode="auto">
          <a:xfrm flipH="1">
            <a:off x="10300137" y="2490950"/>
            <a:ext cx="147146" cy="2427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32460B06-6676-4E2D-A34B-4B52C7A109E2}"/>
              </a:ext>
            </a:extLst>
          </p:cNvPr>
          <p:cNvCxnSpPr>
            <a:cxnSpLocks/>
          </p:cNvCxnSpPr>
          <p:nvPr/>
        </p:nvCxnSpPr>
        <p:spPr bwMode="auto">
          <a:xfrm>
            <a:off x="10486873" y="2476332"/>
            <a:ext cx="200752" cy="24033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EB0DB9A1-E2EB-49DF-83C4-CA7740DC132B}"/>
              </a:ext>
            </a:extLst>
          </p:cNvPr>
          <p:cNvSpPr txBox="1"/>
          <p:nvPr/>
        </p:nvSpPr>
        <p:spPr>
          <a:xfrm>
            <a:off x="10039215" y="2667177"/>
            <a:ext cx="364202" cy="523220"/>
          </a:xfrm>
          <a:prstGeom prst="rect">
            <a:avLst/>
          </a:prstGeom>
          <a:noFill/>
        </p:spPr>
        <p:txBody>
          <a:bodyPr wrap="none" rtlCol="0">
            <a:spAutoFit/>
          </a:bodyPr>
          <a:lstStyle/>
          <a:p>
            <a:r>
              <a:rPr lang="en-US" dirty="0"/>
              <a:t>2</a:t>
            </a:r>
          </a:p>
        </p:txBody>
      </p:sp>
      <p:sp>
        <p:nvSpPr>
          <p:cNvPr id="11" name="TextBox 10">
            <a:extLst>
              <a:ext uri="{FF2B5EF4-FFF2-40B4-BE49-F238E27FC236}">
                <a16:creationId xmlns:a16="http://schemas.microsoft.com/office/drawing/2014/main" id="{685279D8-D63E-4529-BDF8-5E4D8BC82956}"/>
              </a:ext>
            </a:extLst>
          </p:cNvPr>
          <p:cNvSpPr txBox="1"/>
          <p:nvPr/>
        </p:nvSpPr>
        <p:spPr>
          <a:xfrm>
            <a:off x="10486873" y="2667177"/>
            <a:ext cx="543739" cy="523220"/>
          </a:xfrm>
          <a:prstGeom prst="rect">
            <a:avLst/>
          </a:prstGeom>
          <a:noFill/>
        </p:spPr>
        <p:txBody>
          <a:bodyPr wrap="none" rtlCol="0">
            <a:spAutoFit/>
          </a:bodyPr>
          <a:lstStyle/>
          <a:p>
            <a:r>
              <a:rPr lang="en-US" dirty="0"/>
              <a:t>66</a:t>
            </a:r>
          </a:p>
        </p:txBody>
      </p:sp>
      <p:cxnSp>
        <p:nvCxnSpPr>
          <p:cNvPr id="15" name="Straight Connector 14">
            <a:extLst>
              <a:ext uri="{FF2B5EF4-FFF2-40B4-BE49-F238E27FC236}">
                <a16:creationId xmlns:a16="http://schemas.microsoft.com/office/drawing/2014/main" id="{5EA5A185-8B93-43E2-ACDD-B33AA237A912}"/>
              </a:ext>
            </a:extLst>
          </p:cNvPr>
          <p:cNvCxnSpPr>
            <a:cxnSpLocks/>
          </p:cNvCxnSpPr>
          <p:nvPr/>
        </p:nvCxnSpPr>
        <p:spPr bwMode="auto">
          <a:xfrm flipH="1">
            <a:off x="10515602" y="3168871"/>
            <a:ext cx="147146" cy="2427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EDD7E0F3-452A-4DF5-83AF-556A65B34671}"/>
              </a:ext>
            </a:extLst>
          </p:cNvPr>
          <p:cNvCxnSpPr>
            <a:cxnSpLocks/>
          </p:cNvCxnSpPr>
          <p:nvPr/>
        </p:nvCxnSpPr>
        <p:spPr bwMode="auto">
          <a:xfrm>
            <a:off x="10702338" y="3154253"/>
            <a:ext cx="200752" cy="24033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08D68D81-89C4-429C-B553-E98227496149}"/>
              </a:ext>
            </a:extLst>
          </p:cNvPr>
          <p:cNvSpPr txBox="1"/>
          <p:nvPr/>
        </p:nvSpPr>
        <p:spPr>
          <a:xfrm>
            <a:off x="10254680" y="3345098"/>
            <a:ext cx="364202" cy="523220"/>
          </a:xfrm>
          <a:prstGeom prst="rect">
            <a:avLst/>
          </a:prstGeom>
          <a:noFill/>
        </p:spPr>
        <p:txBody>
          <a:bodyPr wrap="none" rtlCol="0">
            <a:spAutoFit/>
          </a:bodyPr>
          <a:lstStyle/>
          <a:p>
            <a:r>
              <a:rPr lang="en-US" dirty="0"/>
              <a:t>2</a:t>
            </a:r>
          </a:p>
        </p:txBody>
      </p:sp>
      <p:sp>
        <p:nvSpPr>
          <p:cNvPr id="18" name="TextBox 17">
            <a:extLst>
              <a:ext uri="{FF2B5EF4-FFF2-40B4-BE49-F238E27FC236}">
                <a16:creationId xmlns:a16="http://schemas.microsoft.com/office/drawing/2014/main" id="{C0E05932-F76F-459C-8C68-F8C3055CCBA9}"/>
              </a:ext>
            </a:extLst>
          </p:cNvPr>
          <p:cNvSpPr txBox="1"/>
          <p:nvPr/>
        </p:nvSpPr>
        <p:spPr>
          <a:xfrm>
            <a:off x="10702338" y="3345098"/>
            <a:ext cx="543739" cy="523220"/>
          </a:xfrm>
          <a:prstGeom prst="rect">
            <a:avLst/>
          </a:prstGeom>
          <a:noFill/>
        </p:spPr>
        <p:txBody>
          <a:bodyPr wrap="none" rtlCol="0">
            <a:spAutoFit/>
          </a:bodyPr>
          <a:lstStyle/>
          <a:p>
            <a:r>
              <a:rPr lang="en-US" dirty="0"/>
              <a:t>33</a:t>
            </a:r>
          </a:p>
        </p:txBody>
      </p:sp>
      <p:cxnSp>
        <p:nvCxnSpPr>
          <p:cNvPr id="19" name="Straight Connector 18">
            <a:extLst>
              <a:ext uri="{FF2B5EF4-FFF2-40B4-BE49-F238E27FC236}">
                <a16:creationId xmlns:a16="http://schemas.microsoft.com/office/drawing/2014/main" id="{269CBA24-F34C-4CEC-B28E-F6ED87E55517}"/>
              </a:ext>
            </a:extLst>
          </p:cNvPr>
          <p:cNvCxnSpPr>
            <a:cxnSpLocks/>
          </p:cNvCxnSpPr>
          <p:nvPr/>
        </p:nvCxnSpPr>
        <p:spPr bwMode="auto">
          <a:xfrm flipH="1">
            <a:off x="10830908" y="3894083"/>
            <a:ext cx="147146" cy="2427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C6A24B0-FB52-4392-ABD5-B34902F964DC}"/>
              </a:ext>
            </a:extLst>
          </p:cNvPr>
          <p:cNvCxnSpPr>
            <a:cxnSpLocks/>
          </p:cNvCxnSpPr>
          <p:nvPr/>
        </p:nvCxnSpPr>
        <p:spPr bwMode="auto">
          <a:xfrm>
            <a:off x="11017644" y="3879465"/>
            <a:ext cx="200752" cy="24033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46ED19A0-27BD-4124-AE45-79E7B06FA814}"/>
              </a:ext>
            </a:extLst>
          </p:cNvPr>
          <p:cNvSpPr txBox="1"/>
          <p:nvPr/>
        </p:nvSpPr>
        <p:spPr>
          <a:xfrm>
            <a:off x="10569986" y="4070310"/>
            <a:ext cx="364202" cy="523220"/>
          </a:xfrm>
          <a:prstGeom prst="rect">
            <a:avLst/>
          </a:prstGeom>
          <a:noFill/>
        </p:spPr>
        <p:txBody>
          <a:bodyPr wrap="none" rtlCol="0">
            <a:spAutoFit/>
          </a:bodyPr>
          <a:lstStyle/>
          <a:p>
            <a:r>
              <a:rPr lang="en-US" dirty="0"/>
              <a:t>3</a:t>
            </a:r>
          </a:p>
        </p:txBody>
      </p:sp>
      <p:sp>
        <p:nvSpPr>
          <p:cNvPr id="22" name="TextBox 21">
            <a:extLst>
              <a:ext uri="{FF2B5EF4-FFF2-40B4-BE49-F238E27FC236}">
                <a16:creationId xmlns:a16="http://schemas.microsoft.com/office/drawing/2014/main" id="{267387D5-C937-4FA5-AC6A-B0A741AF24AE}"/>
              </a:ext>
            </a:extLst>
          </p:cNvPr>
          <p:cNvSpPr txBox="1"/>
          <p:nvPr/>
        </p:nvSpPr>
        <p:spPr>
          <a:xfrm>
            <a:off x="11017644" y="4070310"/>
            <a:ext cx="530402" cy="523220"/>
          </a:xfrm>
          <a:prstGeom prst="rect">
            <a:avLst/>
          </a:prstGeom>
          <a:noFill/>
        </p:spPr>
        <p:txBody>
          <a:bodyPr wrap="none" rtlCol="0">
            <a:spAutoFit/>
          </a:bodyPr>
          <a:lstStyle/>
          <a:p>
            <a:r>
              <a:rPr lang="en-US" dirty="0"/>
              <a:t>11</a:t>
            </a:r>
          </a:p>
        </p:txBody>
      </p:sp>
    </p:spTree>
    <p:extLst>
      <p:ext uri="{BB962C8B-B14F-4D97-AF65-F5344CB8AC3E}">
        <p14:creationId xmlns:p14="http://schemas.microsoft.com/office/powerpoint/2010/main" val="174591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par>
                                <p:cTn id="50" presetID="22" presetClass="entr" presetSubtype="1"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fade">
                                      <p:cBhvr>
                                        <p:cTn id="65" dur="500"/>
                                        <p:tgtEl>
                                          <p:spTgt spid="3">
                                            <p:txEl>
                                              <p:pRg st="8" end="8"/>
                                            </p:txEl>
                                          </p:spTgt>
                                        </p:tgtEl>
                                      </p:cBhvr>
                                    </p:animEffect>
                                  </p:childTnLst>
                                </p:cTn>
                              </p:par>
                            </p:childTnLst>
                          </p:cTn>
                        </p:par>
                        <p:par>
                          <p:cTn id="66" fill="hold">
                            <p:stCondLst>
                              <p:cond delay="500"/>
                            </p:stCondLst>
                            <p:childTnLst>
                              <p:par>
                                <p:cTn id="67" presetID="22" presetClass="entr" presetSubtype="1"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up)">
                                      <p:cBhvr>
                                        <p:cTn id="69" dur="500"/>
                                        <p:tgtEl>
                                          <p:spTgt spid="19"/>
                                        </p:tgtEl>
                                      </p:cBhvr>
                                    </p:animEffect>
                                  </p:childTnLst>
                                </p:cTn>
                              </p:par>
                              <p:par>
                                <p:cTn id="70" presetID="22" presetClass="entr" presetSubtype="1"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Effect transition="in" filter="fade">
                                      <p:cBhvr>
                                        <p:cTn id="85" dur="500"/>
                                        <p:tgtEl>
                                          <p:spTgt spid="3">
                                            <p:txEl>
                                              <p:pRg st="9" end="9"/>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
                                            <p:txEl>
                                              <p:pRg st="10" end="10"/>
                                            </p:txEl>
                                          </p:spTgt>
                                        </p:tgtEl>
                                        <p:attrNameLst>
                                          <p:attrName>style.visibility</p:attrName>
                                        </p:attrNameLst>
                                      </p:cBhvr>
                                      <p:to>
                                        <p:strVal val="visible"/>
                                      </p:to>
                                    </p:set>
                                    <p:animEffect transition="in" filter="fade">
                                      <p:cBhvr>
                                        <p:cTn id="9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7" grpId="0"/>
      <p:bldP spid="18"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Practical Applications</a:t>
            </a:r>
          </a:p>
        </p:txBody>
      </p:sp>
      <p:sp>
        <p:nvSpPr>
          <p:cNvPr id="3" name="Rectangle 2">
            <a:extLst>
              <a:ext uri="{FF2B5EF4-FFF2-40B4-BE49-F238E27FC236}">
                <a16:creationId xmlns:a16="http://schemas.microsoft.com/office/drawing/2014/main" id="{72F33D33-1868-4D18-87EC-ED860060C90B}"/>
              </a:ext>
            </a:extLst>
          </p:cNvPr>
          <p:cNvSpPr/>
          <p:nvPr/>
        </p:nvSpPr>
        <p:spPr>
          <a:xfrm>
            <a:off x="567558" y="1034353"/>
            <a:ext cx="10646980" cy="2246769"/>
          </a:xfrm>
          <a:prstGeom prst="rect">
            <a:avLst/>
          </a:prstGeom>
        </p:spPr>
        <p:txBody>
          <a:bodyPr wrap="square">
            <a:spAutoFit/>
          </a:bodyPr>
          <a:lstStyle/>
          <a:p>
            <a:r>
              <a:rPr lang="en-US" dirty="0">
                <a:solidFill>
                  <a:schemeClr val="tx1"/>
                </a:solidFill>
              </a:rPr>
              <a:t>Whenever we need to separate some numerical quantity into equal parts, we use division. The quantity that we are separating is the dividend. If the divisor is the numerical value of its equal parts, then the quotient will tell us how many equal parts there are. If the divisor is the number of equal parts, then the quotient will tell us the value of each equal part.</a:t>
            </a:r>
            <a:endParaRPr lang="en-US"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426986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a:t>
            </a:r>
          </a:p>
        </p:txBody>
      </p:sp>
      <p:sp>
        <p:nvSpPr>
          <p:cNvPr id="3" name="Rectangle 2">
            <a:extLst>
              <a:ext uri="{FF2B5EF4-FFF2-40B4-BE49-F238E27FC236}">
                <a16:creationId xmlns:a16="http://schemas.microsoft.com/office/drawing/2014/main" id="{72F33D33-1868-4D18-87EC-ED860060C90B}"/>
              </a:ext>
            </a:extLst>
          </p:cNvPr>
          <p:cNvSpPr/>
          <p:nvPr/>
        </p:nvSpPr>
        <p:spPr>
          <a:xfrm>
            <a:off x="567558" y="1034353"/>
            <a:ext cx="9059918" cy="1384995"/>
          </a:xfrm>
          <a:prstGeom prst="rect">
            <a:avLst/>
          </a:prstGeom>
        </p:spPr>
        <p:txBody>
          <a:bodyPr wrap="square">
            <a:spAutoFit/>
          </a:bodyPr>
          <a:lstStyle/>
          <a:p>
            <a:r>
              <a:rPr lang="en-US" dirty="0">
                <a:solidFill>
                  <a:schemeClr val="tx1"/>
                </a:solidFill>
              </a:rPr>
              <a:t>Suppose a carpenter needs to cut pieces of wood, each 20 inches long, from a 144-inch-long board. To determine how many pieces he can cut, use division:</a:t>
            </a:r>
            <a:endParaRPr lang="en-US" dirty="0">
              <a:solidFill>
                <a:schemeClr val="tx1"/>
              </a:solidFill>
              <a:cs typeface="Times New Roman" panose="02020603050405020304" pitchFamily="18" charset="0"/>
            </a:endParaRPr>
          </a:p>
        </p:txBody>
      </p:sp>
      <p:pic>
        <p:nvPicPr>
          <p:cNvPr id="6" name="Picture 5" descr="A screenshot of a cell phone&#10;&#10;Description generated with very high confidence">
            <a:extLst>
              <a:ext uri="{FF2B5EF4-FFF2-40B4-BE49-F238E27FC236}">
                <a16:creationId xmlns:a16="http://schemas.microsoft.com/office/drawing/2014/main" id="{1F6BD61F-FEE9-43AC-B98D-BE05AF3BE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71" y="3038000"/>
            <a:ext cx="9550927" cy="1938532"/>
          </a:xfrm>
          <a:prstGeom prst="rect">
            <a:avLst/>
          </a:prstGeom>
        </p:spPr>
      </p:pic>
    </p:spTree>
    <p:extLst>
      <p:ext uri="{BB962C8B-B14F-4D97-AF65-F5344CB8AC3E}">
        <p14:creationId xmlns:p14="http://schemas.microsoft.com/office/powerpoint/2010/main" val="19147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1425678" y="1337185"/>
            <a:ext cx="9350477" cy="4739149"/>
          </a:xfrm>
        </p:spPr>
        <p:txBody>
          <a:bodyPr/>
          <a:lstStyle/>
          <a:p>
            <a:pPr marL="533400" indent="-533400" eaLnBrk="1" hangingPunct="1">
              <a:buFontTx/>
              <a:buChar char="•"/>
            </a:pPr>
            <a:r>
              <a:rPr lang="en-US" altLang="en-US" dirty="0"/>
              <a:t>Divide Whole Numbers</a:t>
            </a:r>
          </a:p>
          <a:p>
            <a:pPr marL="533400" indent="-533400" eaLnBrk="1" hangingPunct="1">
              <a:buFontTx/>
              <a:buChar char="•"/>
            </a:pPr>
            <a:r>
              <a:rPr lang="en-US" altLang="en-US" dirty="0"/>
              <a:t>Determine Factors and Prime Factors</a:t>
            </a:r>
          </a:p>
          <a:p>
            <a:pPr marL="533400" indent="-533400" eaLnBrk="1" hangingPunct="1">
              <a:buFontTx/>
              <a:buChar char="•"/>
            </a:pPr>
            <a:r>
              <a:rPr lang="en-US" altLang="en-US" dirty="0"/>
              <a:t>Solve Practical Applications Involving Whole Numbers</a:t>
            </a:r>
          </a:p>
        </p:txBody>
      </p:sp>
      <p:sp>
        <p:nvSpPr>
          <p:cNvPr id="6147" name="Rectangle 3"/>
          <p:cNvSpPr>
            <a:spLocks noGrp="1" noChangeArrowheads="1"/>
          </p:cNvSpPr>
          <p:nvPr>
            <p:ph type="title" idx="4294967295"/>
          </p:nvPr>
        </p:nvSpPr>
        <p:spPr>
          <a:xfrm>
            <a:off x="1524000" y="206478"/>
            <a:ext cx="9144000" cy="808038"/>
          </a:xfrm>
        </p:spPr>
        <p:txBody>
          <a:bodyPr/>
          <a:lstStyle/>
          <a:p>
            <a:pPr eaLnBrk="1" hangingPunct="1">
              <a:tabLst>
                <a:tab pos="8694738" algn="r"/>
              </a:tabLst>
            </a:pPr>
            <a:r>
              <a:rPr lang="en-US" altLang="en-US" dirty="0"/>
              <a:t>Objective: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 Continued</a:t>
            </a:r>
          </a:p>
        </p:txBody>
      </p:sp>
      <p:sp>
        <p:nvSpPr>
          <p:cNvPr id="3" name="Rectangle 2">
            <a:extLst>
              <a:ext uri="{FF2B5EF4-FFF2-40B4-BE49-F238E27FC236}">
                <a16:creationId xmlns:a16="http://schemas.microsoft.com/office/drawing/2014/main" id="{72F33D33-1868-4D18-87EC-ED860060C90B}"/>
              </a:ext>
            </a:extLst>
          </p:cNvPr>
          <p:cNvSpPr/>
          <p:nvPr/>
        </p:nvSpPr>
        <p:spPr>
          <a:xfrm>
            <a:off x="567558" y="1034353"/>
            <a:ext cx="1534511" cy="523220"/>
          </a:xfrm>
          <a:prstGeom prst="rect">
            <a:avLst/>
          </a:prstGeom>
        </p:spPr>
        <p:txBody>
          <a:bodyPr wrap="square">
            <a:spAutoFit/>
          </a:bodyPr>
          <a:lstStyle/>
          <a:p>
            <a:r>
              <a:rPr lang="en-US" dirty="0">
                <a:solidFill>
                  <a:schemeClr val="tx1"/>
                </a:solidFill>
              </a:rPr>
              <a:t>Divide: </a:t>
            </a:r>
            <a:endParaRPr lang="en-US" dirty="0">
              <a:solidFill>
                <a:schemeClr val="tx1"/>
              </a:solidFill>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439E1ADC-7946-4420-959E-05E52244B43A}"/>
              </a:ext>
            </a:extLst>
          </p:cNvPr>
          <p:cNvGraphicFramePr>
            <a:graphicFrameLocks noChangeAspect="1"/>
          </p:cNvGraphicFramePr>
          <p:nvPr>
            <p:extLst>
              <p:ext uri="{D42A27DB-BD31-4B8C-83A1-F6EECF244321}">
                <p14:modId xmlns:p14="http://schemas.microsoft.com/office/powerpoint/2010/main" val="4201396447"/>
              </p:ext>
            </p:extLst>
          </p:nvPr>
        </p:nvGraphicFramePr>
        <p:xfrm>
          <a:off x="2765425" y="1519238"/>
          <a:ext cx="1066800" cy="584200"/>
        </p:xfrm>
        <a:graphic>
          <a:graphicData uri="http://schemas.openxmlformats.org/presentationml/2006/ole">
            <mc:AlternateContent xmlns:mc="http://schemas.openxmlformats.org/markup-compatibility/2006">
              <mc:Choice xmlns:v="urn:schemas-microsoft-com:vml" Requires="v">
                <p:oleObj spid="_x0000_s10255" name="Equation" r:id="rId4" imgW="1066680" imgH="583920" progId="Equation.DSMT4">
                  <p:embed/>
                </p:oleObj>
              </mc:Choice>
              <mc:Fallback>
                <p:oleObj name="Equation" r:id="rId4" imgW="1066680" imgH="583920" progId="Equation.DSMT4">
                  <p:embed/>
                  <p:pic>
                    <p:nvPicPr>
                      <p:cNvPr id="0" name=""/>
                      <p:cNvPicPr/>
                      <p:nvPr/>
                    </p:nvPicPr>
                    <p:blipFill>
                      <a:blip r:embed="rId5"/>
                      <a:stretch>
                        <a:fillRect/>
                      </a:stretch>
                    </p:blipFill>
                    <p:spPr>
                      <a:xfrm>
                        <a:off x="2765425" y="1519238"/>
                        <a:ext cx="1066800" cy="5842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5A40A81-BAD5-4C3A-A867-B0E060989783}"/>
              </a:ext>
            </a:extLst>
          </p:cNvPr>
          <p:cNvSpPr txBox="1"/>
          <p:nvPr/>
        </p:nvSpPr>
        <p:spPr>
          <a:xfrm>
            <a:off x="3531474" y="1138911"/>
            <a:ext cx="364202" cy="523220"/>
          </a:xfrm>
          <a:prstGeom prst="rect">
            <a:avLst/>
          </a:prstGeom>
          <a:noFill/>
        </p:spPr>
        <p:txBody>
          <a:bodyPr wrap="none" rtlCol="0">
            <a:spAutoFit/>
          </a:bodyPr>
          <a:lstStyle/>
          <a:p>
            <a:r>
              <a:rPr lang="en-US" dirty="0">
                <a:solidFill>
                  <a:schemeClr val="tx1"/>
                </a:solidFill>
              </a:rPr>
              <a:t>7</a:t>
            </a:r>
          </a:p>
        </p:txBody>
      </p:sp>
      <p:sp>
        <p:nvSpPr>
          <p:cNvPr id="5" name="TextBox 4">
            <a:extLst>
              <a:ext uri="{FF2B5EF4-FFF2-40B4-BE49-F238E27FC236}">
                <a16:creationId xmlns:a16="http://schemas.microsoft.com/office/drawing/2014/main" id="{DFE71DCC-5C68-4B30-AB0C-60E45BB50420}"/>
              </a:ext>
            </a:extLst>
          </p:cNvPr>
          <p:cNvSpPr txBox="1"/>
          <p:nvPr/>
        </p:nvSpPr>
        <p:spPr>
          <a:xfrm>
            <a:off x="3145248" y="1849960"/>
            <a:ext cx="723275" cy="523220"/>
          </a:xfrm>
          <a:prstGeom prst="rect">
            <a:avLst/>
          </a:prstGeom>
          <a:noFill/>
        </p:spPr>
        <p:txBody>
          <a:bodyPr wrap="none" rtlCol="0">
            <a:spAutoFit/>
          </a:bodyPr>
          <a:lstStyle/>
          <a:p>
            <a:r>
              <a:rPr lang="en-US" u="sng" dirty="0">
                <a:solidFill>
                  <a:schemeClr val="tx1"/>
                </a:solidFill>
              </a:rPr>
              <a:t>140</a:t>
            </a:r>
          </a:p>
        </p:txBody>
      </p:sp>
      <p:sp>
        <p:nvSpPr>
          <p:cNvPr id="8" name="TextBox 7">
            <a:extLst>
              <a:ext uri="{FF2B5EF4-FFF2-40B4-BE49-F238E27FC236}">
                <a16:creationId xmlns:a16="http://schemas.microsoft.com/office/drawing/2014/main" id="{986F968F-E611-47D1-AE0A-0D0D011D6B0A}"/>
              </a:ext>
            </a:extLst>
          </p:cNvPr>
          <p:cNvSpPr txBox="1"/>
          <p:nvPr/>
        </p:nvSpPr>
        <p:spPr>
          <a:xfrm>
            <a:off x="3413976" y="2275189"/>
            <a:ext cx="364202" cy="523220"/>
          </a:xfrm>
          <a:prstGeom prst="rect">
            <a:avLst/>
          </a:prstGeom>
          <a:noFill/>
        </p:spPr>
        <p:txBody>
          <a:bodyPr wrap="none" rtlCol="0">
            <a:spAutoFit/>
          </a:bodyPr>
          <a:lstStyle/>
          <a:p>
            <a:r>
              <a:rPr lang="en-US" dirty="0">
                <a:solidFill>
                  <a:schemeClr val="tx1"/>
                </a:solidFill>
              </a:rPr>
              <a:t>4</a:t>
            </a:r>
          </a:p>
        </p:txBody>
      </p:sp>
      <p:sp>
        <p:nvSpPr>
          <p:cNvPr id="7" name="Rectangle 6">
            <a:extLst>
              <a:ext uri="{FF2B5EF4-FFF2-40B4-BE49-F238E27FC236}">
                <a16:creationId xmlns:a16="http://schemas.microsoft.com/office/drawing/2014/main" id="{FF8099E2-ECB1-4621-BFC6-D1FEBC3162D0}"/>
              </a:ext>
            </a:extLst>
          </p:cNvPr>
          <p:cNvSpPr/>
          <p:nvPr/>
        </p:nvSpPr>
        <p:spPr>
          <a:xfrm>
            <a:off x="567558" y="3105485"/>
            <a:ext cx="10377761" cy="954107"/>
          </a:xfrm>
          <a:prstGeom prst="rect">
            <a:avLst/>
          </a:prstGeom>
        </p:spPr>
        <p:txBody>
          <a:bodyPr wrap="square">
            <a:spAutoFit/>
          </a:bodyPr>
          <a:lstStyle/>
          <a:p>
            <a:r>
              <a:rPr lang="en-US" dirty="0">
                <a:cs typeface="Times New Roman" panose="02020603050405020304" pitchFamily="18" charset="0"/>
              </a:rPr>
              <a:t>The quotient tells us that he can cut 7 of the 20-inch pieces from the board, and the remainder tells us that he will have 4 inches left over.</a:t>
            </a:r>
          </a:p>
        </p:txBody>
      </p:sp>
    </p:spTree>
    <p:extLst>
      <p:ext uri="{BB962C8B-B14F-4D97-AF65-F5344CB8AC3E}">
        <p14:creationId xmlns:p14="http://schemas.microsoft.com/office/powerpoint/2010/main" val="196180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Learning Help</a:t>
            </a:r>
          </a:p>
        </p:txBody>
      </p:sp>
      <p:sp>
        <p:nvSpPr>
          <p:cNvPr id="7" name="Rectangle 6">
            <a:extLst>
              <a:ext uri="{FF2B5EF4-FFF2-40B4-BE49-F238E27FC236}">
                <a16:creationId xmlns:a16="http://schemas.microsoft.com/office/drawing/2014/main" id="{FF8099E2-ECB1-4621-BFC6-D1FEBC3162D0}"/>
              </a:ext>
            </a:extLst>
          </p:cNvPr>
          <p:cNvSpPr/>
          <p:nvPr/>
        </p:nvSpPr>
        <p:spPr>
          <a:xfrm>
            <a:off x="567558" y="1371278"/>
            <a:ext cx="10377761" cy="1384995"/>
          </a:xfrm>
          <a:prstGeom prst="rect">
            <a:avLst/>
          </a:prstGeom>
        </p:spPr>
        <p:txBody>
          <a:bodyPr wrap="square">
            <a:spAutoFit/>
          </a:bodyPr>
          <a:lstStyle/>
          <a:p>
            <a:r>
              <a:rPr lang="en-US" dirty="0">
                <a:solidFill>
                  <a:schemeClr val="tx1"/>
                </a:solidFill>
              </a:rPr>
              <a:t>Another clue that indicates division is the word </a:t>
            </a:r>
            <a:r>
              <a:rPr lang="en-US" i="1" dirty="0">
                <a:solidFill>
                  <a:schemeClr val="tx1"/>
                </a:solidFill>
              </a:rPr>
              <a:t>per</a:t>
            </a:r>
            <a:r>
              <a:rPr lang="en-US" dirty="0">
                <a:solidFill>
                  <a:schemeClr val="tx1"/>
                </a:solidFill>
              </a:rPr>
              <a:t>. Whenever you are asked to find the number of “A per B,” you will always need to divide the number A by the number B.</a:t>
            </a:r>
            <a:endParaRPr lang="en-US"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65495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Payback Time</a:t>
            </a:r>
          </a:p>
        </p:txBody>
      </p:sp>
      <p:sp>
        <p:nvSpPr>
          <p:cNvPr id="7" name="Rectangle 6">
            <a:extLst>
              <a:ext uri="{FF2B5EF4-FFF2-40B4-BE49-F238E27FC236}">
                <a16:creationId xmlns:a16="http://schemas.microsoft.com/office/drawing/2014/main" id="{FF8099E2-ECB1-4621-BFC6-D1FEBC3162D0}"/>
              </a:ext>
            </a:extLst>
          </p:cNvPr>
          <p:cNvSpPr/>
          <p:nvPr/>
        </p:nvSpPr>
        <p:spPr>
          <a:xfrm>
            <a:off x="567558" y="1371278"/>
            <a:ext cx="10377761" cy="1815882"/>
          </a:xfrm>
          <a:prstGeom prst="rect">
            <a:avLst/>
          </a:prstGeom>
        </p:spPr>
        <p:txBody>
          <a:bodyPr wrap="square">
            <a:spAutoFit/>
          </a:bodyPr>
          <a:lstStyle/>
          <a:p>
            <a:r>
              <a:rPr lang="en-US" dirty="0">
                <a:solidFill>
                  <a:schemeClr val="tx1"/>
                </a:solidFill>
              </a:rPr>
              <a:t>The term </a:t>
            </a:r>
            <a:r>
              <a:rPr lang="en-US" b="1" dirty="0">
                <a:solidFill>
                  <a:schemeClr val="tx1"/>
                </a:solidFill>
              </a:rPr>
              <a:t>payback time </a:t>
            </a:r>
            <a:r>
              <a:rPr lang="en-US" dirty="0">
                <a:solidFill>
                  <a:schemeClr val="tx1"/>
                </a:solidFill>
              </a:rPr>
              <a:t>is used to describe the amount of time it takes for the savings in ongoing costs to match the initial investment made to purchase a technology. After that, the continued savings will make the new technology a more cost-effective alternative.</a:t>
            </a:r>
            <a:endParaRPr lang="en-US"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70878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a:t>
            </a:r>
          </a:p>
        </p:txBody>
      </p:sp>
      <p:sp>
        <p:nvSpPr>
          <p:cNvPr id="7" name="Rectangle 6">
            <a:extLst>
              <a:ext uri="{FF2B5EF4-FFF2-40B4-BE49-F238E27FC236}">
                <a16:creationId xmlns:a16="http://schemas.microsoft.com/office/drawing/2014/main" id="{FF8099E2-ECB1-4621-BFC6-D1FEBC3162D0}"/>
              </a:ext>
            </a:extLst>
          </p:cNvPr>
          <p:cNvSpPr/>
          <p:nvPr/>
        </p:nvSpPr>
        <p:spPr>
          <a:xfrm>
            <a:off x="567558" y="1371278"/>
            <a:ext cx="10930759" cy="1815882"/>
          </a:xfrm>
          <a:prstGeom prst="rect">
            <a:avLst/>
          </a:prstGeom>
        </p:spPr>
        <p:txBody>
          <a:bodyPr wrap="square">
            <a:spAutoFit/>
          </a:bodyPr>
          <a:lstStyle/>
          <a:p>
            <a:r>
              <a:rPr lang="en-US" dirty="0">
                <a:solidFill>
                  <a:schemeClr val="tx1"/>
                </a:solidFill>
              </a:rPr>
              <a:t>A family made an initial investment of $14,850 to install solar panels on the roof of their house. Before using solar power, their monthly electricity</a:t>
            </a:r>
          </a:p>
          <a:p>
            <a:r>
              <a:rPr lang="en-US" dirty="0">
                <a:solidFill>
                  <a:schemeClr val="tx1"/>
                </a:solidFill>
              </a:rPr>
              <a:t>bills averaged $120. After installing the solar panels, their monthly bills averaged $10. To calculate the payback time for the solar panels,</a:t>
            </a:r>
            <a:endParaRPr lang="en-US" dirty="0">
              <a:solidFill>
                <a:schemeClr val="tx1"/>
              </a:solidFill>
              <a:cs typeface="Times New Roman" panose="02020603050405020304" pitchFamily="18" charset="0"/>
            </a:endParaRPr>
          </a:p>
        </p:txBody>
      </p:sp>
      <p:sp>
        <p:nvSpPr>
          <p:cNvPr id="2" name="Rectangle 1">
            <a:extLst>
              <a:ext uri="{FF2B5EF4-FFF2-40B4-BE49-F238E27FC236}">
                <a16:creationId xmlns:a16="http://schemas.microsoft.com/office/drawing/2014/main" id="{C1805610-72DB-4145-9E16-E908356C9231}"/>
              </a:ext>
            </a:extLst>
          </p:cNvPr>
          <p:cNvSpPr/>
          <p:nvPr/>
        </p:nvSpPr>
        <p:spPr>
          <a:xfrm>
            <a:off x="655087" y="3524085"/>
            <a:ext cx="5440913" cy="523220"/>
          </a:xfrm>
          <a:prstGeom prst="rect">
            <a:avLst/>
          </a:prstGeom>
        </p:spPr>
        <p:txBody>
          <a:bodyPr wrap="none">
            <a:spAutoFit/>
          </a:bodyPr>
          <a:lstStyle/>
          <a:p>
            <a:r>
              <a:rPr lang="en-US" b="1" dirty="0">
                <a:cs typeface="Times New Roman" panose="02020603050405020304" pitchFamily="18" charset="0"/>
              </a:rPr>
              <a:t>First, </a:t>
            </a:r>
            <a:r>
              <a:rPr lang="en-US" dirty="0">
                <a:cs typeface="Times New Roman" panose="02020603050405020304" pitchFamily="18" charset="0"/>
              </a:rPr>
              <a:t>calculate the monthly savings.</a:t>
            </a:r>
          </a:p>
        </p:txBody>
      </p:sp>
      <p:pic>
        <p:nvPicPr>
          <p:cNvPr id="4" name="Picture 3" descr="A screenshot of a cell phone&#10;&#10;Description generated with high confidence">
            <a:extLst>
              <a:ext uri="{FF2B5EF4-FFF2-40B4-BE49-F238E27FC236}">
                <a16:creationId xmlns:a16="http://schemas.microsoft.com/office/drawing/2014/main" id="{FD128051-616C-4A9E-9726-85A3E47DC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600" y="4417897"/>
            <a:ext cx="6469393" cy="1348743"/>
          </a:xfrm>
          <a:prstGeom prst="rect">
            <a:avLst/>
          </a:prstGeom>
        </p:spPr>
      </p:pic>
    </p:spTree>
    <p:extLst>
      <p:ext uri="{BB962C8B-B14F-4D97-AF65-F5344CB8AC3E}">
        <p14:creationId xmlns:p14="http://schemas.microsoft.com/office/powerpoint/2010/main" val="380106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 Continued</a:t>
            </a:r>
          </a:p>
        </p:txBody>
      </p:sp>
      <p:sp>
        <p:nvSpPr>
          <p:cNvPr id="7" name="Rectangle 6">
            <a:extLst>
              <a:ext uri="{FF2B5EF4-FFF2-40B4-BE49-F238E27FC236}">
                <a16:creationId xmlns:a16="http://schemas.microsoft.com/office/drawing/2014/main" id="{FF8099E2-ECB1-4621-BFC6-D1FEBC3162D0}"/>
              </a:ext>
            </a:extLst>
          </p:cNvPr>
          <p:cNvSpPr/>
          <p:nvPr/>
        </p:nvSpPr>
        <p:spPr>
          <a:xfrm>
            <a:off x="567558" y="1371278"/>
            <a:ext cx="10930759" cy="954107"/>
          </a:xfrm>
          <a:prstGeom prst="rect">
            <a:avLst/>
          </a:prstGeom>
        </p:spPr>
        <p:txBody>
          <a:bodyPr wrap="square">
            <a:spAutoFit/>
          </a:bodyPr>
          <a:lstStyle/>
          <a:p>
            <a:r>
              <a:rPr lang="en-US" b="1" dirty="0"/>
              <a:t>Then, </a:t>
            </a:r>
            <a:r>
              <a:rPr lang="en-US" dirty="0"/>
              <a:t>divide the monthly savings into the initial investment to determine the payback time in months.</a:t>
            </a:r>
            <a:endParaRPr lang="en-US" dirty="0">
              <a:solidFill>
                <a:schemeClr val="tx1"/>
              </a:solidFill>
              <a:cs typeface="Times New Roman" panose="02020603050405020304" pitchFamily="18" charset="0"/>
            </a:endParaRPr>
          </a:p>
        </p:txBody>
      </p:sp>
      <p:pic>
        <p:nvPicPr>
          <p:cNvPr id="5" name="Picture 4" descr="A screenshot of a cell phone&#10;&#10;Description generated with very high confidence">
            <a:extLst>
              <a:ext uri="{FF2B5EF4-FFF2-40B4-BE49-F238E27FC236}">
                <a16:creationId xmlns:a16="http://schemas.microsoft.com/office/drawing/2014/main" id="{0102F5B3-1813-4011-8A39-100C399AF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128" y="2700898"/>
            <a:ext cx="1664211" cy="2756921"/>
          </a:xfrm>
          <a:prstGeom prst="rect">
            <a:avLst/>
          </a:prstGeom>
        </p:spPr>
      </p:pic>
      <p:sp>
        <p:nvSpPr>
          <p:cNvPr id="6" name="Rectangle 5">
            <a:extLst>
              <a:ext uri="{FF2B5EF4-FFF2-40B4-BE49-F238E27FC236}">
                <a16:creationId xmlns:a16="http://schemas.microsoft.com/office/drawing/2014/main" id="{14520ECA-8D93-4317-893D-9D15EE261509}"/>
              </a:ext>
            </a:extLst>
          </p:cNvPr>
          <p:cNvSpPr/>
          <p:nvPr/>
        </p:nvSpPr>
        <p:spPr>
          <a:xfrm>
            <a:off x="4204138" y="2955973"/>
            <a:ext cx="6474372" cy="2246769"/>
          </a:xfrm>
          <a:prstGeom prst="rect">
            <a:avLst/>
          </a:prstGeom>
        </p:spPr>
        <p:txBody>
          <a:bodyPr wrap="square">
            <a:spAutoFit/>
          </a:bodyPr>
          <a:lstStyle/>
          <a:p>
            <a:r>
              <a:rPr lang="en-US" dirty="0">
                <a:cs typeface="Times New Roman" panose="02020603050405020304" pitchFamily="18" charset="0"/>
              </a:rPr>
              <a:t>The payback time is 135 months. Notice that we used division to separate a total</a:t>
            </a:r>
          </a:p>
          <a:p>
            <a:r>
              <a:rPr lang="en-US" dirty="0">
                <a:cs typeface="Times New Roman" panose="02020603050405020304" pitchFamily="18" charset="0"/>
              </a:rPr>
              <a:t>($14,850) into equal monthly parts whose value ($110) was known. The quotient told us the number of equal parts (135 months).</a:t>
            </a:r>
          </a:p>
        </p:txBody>
      </p:sp>
    </p:spTree>
    <p:extLst>
      <p:ext uri="{BB962C8B-B14F-4D97-AF65-F5344CB8AC3E}">
        <p14:creationId xmlns:p14="http://schemas.microsoft.com/office/powerpoint/2010/main" val="27447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Example Continued</a:t>
            </a:r>
          </a:p>
        </p:txBody>
      </p:sp>
      <p:sp>
        <p:nvSpPr>
          <p:cNvPr id="7" name="Rectangle 6">
            <a:extLst>
              <a:ext uri="{FF2B5EF4-FFF2-40B4-BE49-F238E27FC236}">
                <a16:creationId xmlns:a16="http://schemas.microsoft.com/office/drawing/2014/main" id="{FF8099E2-ECB1-4621-BFC6-D1FEBC3162D0}"/>
              </a:ext>
            </a:extLst>
          </p:cNvPr>
          <p:cNvSpPr/>
          <p:nvPr/>
        </p:nvSpPr>
        <p:spPr>
          <a:xfrm>
            <a:off x="567558" y="1371278"/>
            <a:ext cx="10930759" cy="954107"/>
          </a:xfrm>
          <a:prstGeom prst="rect">
            <a:avLst/>
          </a:prstGeom>
        </p:spPr>
        <p:txBody>
          <a:bodyPr wrap="square">
            <a:spAutoFit/>
          </a:bodyPr>
          <a:lstStyle/>
          <a:p>
            <a:r>
              <a:rPr lang="en-US" b="1" dirty="0"/>
              <a:t>Finally, </a:t>
            </a:r>
            <a:r>
              <a:rPr lang="en-US" dirty="0"/>
              <a:t>we can convert this to years. Simply divide this answer by 12—the number of months in a year.</a:t>
            </a:r>
            <a:endParaRPr lang="en-US" dirty="0">
              <a:solidFill>
                <a:schemeClr val="tx1"/>
              </a:solidFill>
              <a:cs typeface="Times New Roman" panose="02020603050405020304" pitchFamily="18" charset="0"/>
            </a:endParaRPr>
          </a:p>
        </p:txBody>
      </p:sp>
      <p:sp>
        <p:nvSpPr>
          <p:cNvPr id="6" name="Rectangle 5">
            <a:extLst>
              <a:ext uri="{FF2B5EF4-FFF2-40B4-BE49-F238E27FC236}">
                <a16:creationId xmlns:a16="http://schemas.microsoft.com/office/drawing/2014/main" id="{14520ECA-8D93-4317-893D-9D15EE261509}"/>
              </a:ext>
            </a:extLst>
          </p:cNvPr>
          <p:cNvSpPr/>
          <p:nvPr/>
        </p:nvSpPr>
        <p:spPr>
          <a:xfrm>
            <a:off x="3962400" y="2809066"/>
            <a:ext cx="6474372" cy="2677656"/>
          </a:xfrm>
          <a:prstGeom prst="rect">
            <a:avLst/>
          </a:prstGeom>
        </p:spPr>
        <p:txBody>
          <a:bodyPr wrap="square">
            <a:spAutoFit/>
          </a:bodyPr>
          <a:lstStyle/>
          <a:p>
            <a:r>
              <a:rPr lang="en-US" dirty="0"/>
              <a:t>The quotient, 11, is the number of whole years, and the remainder 3 is the number of</a:t>
            </a:r>
          </a:p>
          <a:p>
            <a:r>
              <a:rPr lang="en-US" dirty="0"/>
              <a:t>additional months. The payback time for the solar panels can thus be expressed as</a:t>
            </a:r>
          </a:p>
          <a:p>
            <a:r>
              <a:rPr lang="en-US" dirty="0"/>
              <a:t>11 years and 3 months. After that, the family will be saving money on electricity.</a:t>
            </a:r>
            <a:endParaRPr lang="en-US" dirty="0">
              <a:cs typeface="Times New Roman" panose="02020603050405020304" pitchFamily="18" charset="0"/>
            </a:endParaRPr>
          </a:p>
        </p:txBody>
      </p:sp>
      <p:pic>
        <p:nvPicPr>
          <p:cNvPr id="3" name="Picture 2" descr="A drawing of a person&#10;&#10;Description generated with high confidence">
            <a:extLst>
              <a:ext uri="{FF2B5EF4-FFF2-40B4-BE49-F238E27FC236}">
                <a16:creationId xmlns:a16="http://schemas.microsoft.com/office/drawing/2014/main" id="{4B95D175-8E83-42F3-BBA2-59085BBE7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384" y="2675478"/>
            <a:ext cx="1337181" cy="2606081"/>
          </a:xfrm>
          <a:prstGeom prst="rect">
            <a:avLst/>
          </a:prstGeom>
        </p:spPr>
      </p:pic>
    </p:spTree>
    <p:extLst>
      <p:ext uri="{BB962C8B-B14F-4D97-AF65-F5344CB8AC3E}">
        <p14:creationId xmlns:p14="http://schemas.microsoft.com/office/powerpoint/2010/main" val="126854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Division “Tricks of the Trade”</a:t>
            </a:r>
          </a:p>
        </p:txBody>
      </p:sp>
      <p:pic>
        <p:nvPicPr>
          <p:cNvPr id="4" name="Picture 3" descr="A screenshot of a cell phone&#10;&#10;Description generated with very high confidence">
            <a:extLst>
              <a:ext uri="{FF2B5EF4-FFF2-40B4-BE49-F238E27FC236}">
                <a16:creationId xmlns:a16="http://schemas.microsoft.com/office/drawing/2014/main" id="{371B8479-5481-4F49-96D9-491F2EFE2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258" y="1538783"/>
            <a:ext cx="8579735" cy="3915667"/>
          </a:xfrm>
          <a:prstGeom prst="rect">
            <a:avLst/>
          </a:prstGeom>
        </p:spPr>
      </p:pic>
    </p:spTree>
    <p:extLst>
      <p:ext uri="{BB962C8B-B14F-4D97-AF65-F5344CB8AC3E}">
        <p14:creationId xmlns:p14="http://schemas.microsoft.com/office/powerpoint/2010/main" val="168180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Division “Tricks of the Trade”</a:t>
            </a:r>
          </a:p>
        </p:txBody>
      </p:sp>
      <p:pic>
        <p:nvPicPr>
          <p:cNvPr id="3" name="Picture 2" descr="A screenshot of a cell phone&#10;&#10;Description generated with very high confidence">
            <a:extLst>
              <a:ext uri="{FF2B5EF4-FFF2-40B4-BE49-F238E27FC236}">
                <a16:creationId xmlns:a16="http://schemas.microsoft.com/office/drawing/2014/main" id="{67669F2D-1652-482C-B30A-AFE4104C5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514" y="991654"/>
            <a:ext cx="8762562" cy="5106301"/>
          </a:xfrm>
          <a:prstGeom prst="rect">
            <a:avLst/>
          </a:prstGeom>
        </p:spPr>
      </p:pic>
    </p:spTree>
    <p:extLst>
      <p:ext uri="{BB962C8B-B14F-4D97-AF65-F5344CB8AC3E}">
        <p14:creationId xmlns:p14="http://schemas.microsoft.com/office/powerpoint/2010/main" val="2974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Division “Tricks of the Trade”</a:t>
            </a:r>
          </a:p>
        </p:txBody>
      </p:sp>
      <p:pic>
        <p:nvPicPr>
          <p:cNvPr id="4" name="Picture 3" descr="A screenshot of a cell phone&#10;&#10;Description generated with very high confidence">
            <a:extLst>
              <a:ext uri="{FF2B5EF4-FFF2-40B4-BE49-F238E27FC236}">
                <a16:creationId xmlns:a16="http://schemas.microsoft.com/office/drawing/2014/main" id="{5B3C17DC-BAD2-455F-BEC4-5803A35A2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468" y="1285314"/>
            <a:ext cx="8642653" cy="4518980"/>
          </a:xfrm>
          <a:prstGeom prst="rect">
            <a:avLst/>
          </a:prstGeom>
        </p:spPr>
      </p:pic>
    </p:spTree>
    <p:extLst>
      <p:ext uri="{BB962C8B-B14F-4D97-AF65-F5344CB8AC3E}">
        <p14:creationId xmlns:p14="http://schemas.microsoft.com/office/powerpoint/2010/main" val="10694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8678"/>
            <a:ext cx="12192000" cy="955675"/>
          </a:xfrm>
        </p:spPr>
        <p:txBody>
          <a:bodyPr/>
          <a:lstStyle/>
          <a:p>
            <a:r>
              <a:rPr lang="en-US" altLang="en-US" dirty="0"/>
              <a:t>Division “Tricks of the Trade”</a:t>
            </a:r>
          </a:p>
        </p:txBody>
      </p:sp>
      <p:pic>
        <p:nvPicPr>
          <p:cNvPr id="3" name="Picture 2">
            <a:extLst>
              <a:ext uri="{FF2B5EF4-FFF2-40B4-BE49-F238E27FC236}">
                <a16:creationId xmlns:a16="http://schemas.microsoft.com/office/drawing/2014/main" id="{8E8A3CBC-4C28-4DBB-9212-E7F01589F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916" y="2336184"/>
            <a:ext cx="8849711" cy="2369345"/>
          </a:xfrm>
          <a:prstGeom prst="rect">
            <a:avLst/>
          </a:prstGeom>
        </p:spPr>
      </p:pic>
    </p:spTree>
    <p:extLst>
      <p:ext uri="{BB962C8B-B14F-4D97-AF65-F5344CB8AC3E}">
        <p14:creationId xmlns:p14="http://schemas.microsoft.com/office/powerpoint/2010/main" val="372203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Division</a:t>
            </a:r>
          </a:p>
        </p:txBody>
      </p:sp>
      <mc:AlternateContent xmlns:mc="http://schemas.openxmlformats.org/markup-compatibility/2006" xmlns:a14="http://schemas.microsoft.com/office/drawing/2010/main">
        <mc:Choice Requires="a14">
          <p:sp>
            <p:nvSpPr>
              <p:cNvPr id="8195" name="Text Box 5"/>
              <p:cNvSpPr txBox="1">
                <a:spLocks noChangeArrowheads="1"/>
              </p:cNvSpPr>
              <p:nvPr/>
            </p:nvSpPr>
            <p:spPr bwMode="auto">
              <a:xfrm>
                <a:off x="795436" y="1122145"/>
                <a:ext cx="10534715" cy="4832092"/>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buFont typeface="Arial" panose="020B0604020202020204" pitchFamily="34" charset="0"/>
                  <a:buChar char="•"/>
                </a:pPr>
                <a:r>
                  <a:rPr lang="en-US" dirty="0"/>
                  <a:t>Division is the reverse of multiplication. It enables us to separate a given quantity into equal parts. </a:t>
                </a:r>
                <a:br>
                  <a:rPr lang="en-US" dirty="0"/>
                </a:br>
                <a:endParaRPr lang="en-US" dirty="0"/>
              </a:p>
              <a:p>
                <a:pPr marL="457200" indent="-457200">
                  <a:buFont typeface="Arial" panose="020B0604020202020204" pitchFamily="34" charset="0"/>
                  <a:buChar char="•"/>
                </a:pPr>
                <a:r>
                  <a:rPr lang="en-US" dirty="0"/>
                  <a:t>The mathematical phrase 12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 is read “twelve divided by three,” and it asks us to separate a collection of 12 objects into 3 equal parts.</a:t>
                </a:r>
                <a:br>
                  <a:rPr lang="en-US" dirty="0"/>
                </a:br>
                <a:r>
                  <a:rPr lang="en-US" dirty="0"/>
                  <a:t> </a:t>
                </a:r>
              </a:p>
              <a:p>
                <a:pPr marL="457200" indent="-457200">
                  <a:buFont typeface="Arial" panose="020B0604020202020204" pitchFamily="34" charset="0"/>
                  <a:buChar char="•"/>
                </a:pPr>
                <a:r>
                  <a:rPr lang="en-US" dirty="0"/>
                  <a:t>The mathematical phrases</a:t>
                </a:r>
              </a:p>
              <a:p>
                <a:endParaRPr lang="en-US" altLang="en-US" dirty="0"/>
              </a:p>
              <a:p>
                <a:endParaRPr lang="en-US" altLang="en-US" dirty="0"/>
              </a:p>
              <a:p>
                <a:r>
                  <a:rPr lang="en-US" dirty="0"/>
                  <a:t>     all represent division, and they are all read “twelve divided by three.”</a:t>
                </a:r>
                <a:endParaRPr lang="en-US" altLang="en-US" dirty="0"/>
              </a:p>
            </p:txBody>
          </p:sp>
        </mc:Choice>
        <mc:Fallback xmlns="">
          <p:sp>
            <p:nvSpPr>
              <p:cNvPr id="8195" name="Text Box 5"/>
              <p:cNvSpPr txBox="1">
                <a:spLocks noRot="1" noChangeAspect="1" noMove="1" noResize="1" noEditPoints="1" noAdjustHandles="1" noChangeArrowheads="1" noChangeShapeType="1" noTextEdit="1"/>
              </p:cNvSpPr>
              <p:nvPr/>
            </p:nvSpPr>
            <p:spPr bwMode="auto">
              <a:xfrm>
                <a:off x="795436" y="1122145"/>
                <a:ext cx="10534715" cy="4832092"/>
              </a:xfrm>
              <a:prstGeom prst="rect">
                <a:avLst/>
              </a:prstGeom>
              <a:blipFill>
                <a:blip r:embed="rId3"/>
                <a:stretch>
                  <a:fillRect l="-1041" t="-1261" r="-752" b="-25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2" name="Object 1">
            <a:extLst>
              <a:ext uri="{FF2B5EF4-FFF2-40B4-BE49-F238E27FC236}">
                <a16:creationId xmlns:a16="http://schemas.microsoft.com/office/drawing/2014/main" id="{56C08763-6C06-4E86-8E57-2D692B21A293}"/>
              </a:ext>
            </a:extLst>
          </p:cNvPr>
          <p:cNvGraphicFramePr>
            <a:graphicFrameLocks noChangeAspect="1"/>
          </p:cNvGraphicFramePr>
          <p:nvPr>
            <p:extLst>
              <p:ext uri="{D42A27DB-BD31-4B8C-83A1-F6EECF244321}">
                <p14:modId xmlns:p14="http://schemas.microsoft.com/office/powerpoint/2010/main" val="4229510786"/>
              </p:ext>
            </p:extLst>
          </p:nvPr>
        </p:nvGraphicFramePr>
        <p:xfrm>
          <a:off x="1955800" y="4713288"/>
          <a:ext cx="812800" cy="317500"/>
        </p:xfrm>
        <a:graphic>
          <a:graphicData uri="http://schemas.openxmlformats.org/presentationml/2006/ole">
            <mc:AlternateContent xmlns:mc="http://schemas.openxmlformats.org/markup-compatibility/2006">
              <mc:Choice xmlns:v="urn:schemas-microsoft-com:vml" Requires="v">
                <p:oleObj spid="_x0000_s1158" name="Equation" r:id="rId4" imgW="812520" imgH="317160" progId="Equation.DSMT4">
                  <p:embed/>
                </p:oleObj>
              </mc:Choice>
              <mc:Fallback>
                <p:oleObj name="Equation" r:id="rId4" imgW="812520" imgH="317160" progId="Equation.DSMT4">
                  <p:embed/>
                  <p:pic>
                    <p:nvPicPr>
                      <p:cNvPr id="0" name=""/>
                      <p:cNvPicPr/>
                      <p:nvPr/>
                    </p:nvPicPr>
                    <p:blipFill>
                      <a:blip r:embed="rId5"/>
                      <a:stretch>
                        <a:fillRect/>
                      </a:stretch>
                    </p:blipFill>
                    <p:spPr>
                      <a:xfrm>
                        <a:off x="1955800" y="4713288"/>
                        <a:ext cx="812800" cy="317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62477A8-BD19-439C-B426-033D860C4B3E}"/>
              </a:ext>
            </a:extLst>
          </p:cNvPr>
          <p:cNvGraphicFramePr>
            <a:graphicFrameLocks noChangeAspect="1"/>
          </p:cNvGraphicFramePr>
          <p:nvPr>
            <p:extLst>
              <p:ext uri="{D42A27DB-BD31-4B8C-83A1-F6EECF244321}">
                <p14:modId xmlns:p14="http://schemas.microsoft.com/office/powerpoint/2010/main" val="2932922281"/>
              </p:ext>
            </p:extLst>
          </p:nvPr>
        </p:nvGraphicFramePr>
        <p:xfrm>
          <a:off x="3832225" y="4608513"/>
          <a:ext cx="685800" cy="584200"/>
        </p:xfrm>
        <a:graphic>
          <a:graphicData uri="http://schemas.openxmlformats.org/presentationml/2006/ole">
            <mc:AlternateContent xmlns:mc="http://schemas.openxmlformats.org/markup-compatibility/2006">
              <mc:Choice xmlns:v="urn:schemas-microsoft-com:vml" Requires="v">
                <p:oleObj spid="_x0000_s1159" name="Equation" r:id="rId6" imgW="685800" imgH="583920" progId="Equation.DSMT4">
                  <p:embed/>
                </p:oleObj>
              </mc:Choice>
              <mc:Fallback>
                <p:oleObj name="Equation" r:id="rId6" imgW="685800" imgH="583920" progId="Equation.DSMT4">
                  <p:embed/>
                  <p:pic>
                    <p:nvPicPr>
                      <p:cNvPr id="2" name="Object 1">
                        <a:extLst>
                          <a:ext uri="{FF2B5EF4-FFF2-40B4-BE49-F238E27FC236}">
                            <a16:creationId xmlns:a16="http://schemas.microsoft.com/office/drawing/2014/main" id="{56C08763-6C06-4E86-8E57-2D692B21A293}"/>
                          </a:ext>
                        </a:extLst>
                      </p:cNvPr>
                      <p:cNvPicPr/>
                      <p:nvPr/>
                    </p:nvPicPr>
                    <p:blipFill>
                      <a:blip r:embed="rId7"/>
                      <a:stretch>
                        <a:fillRect/>
                      </a:stretch>
                    </p:blipFill>
                    <p:spPr>
                      <a:xfrm>
                        <a:off x="3832225" y="4608513"/>
                        <a:ext cx="685800" cy="584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D9412D1-AE3D-448A-8401-86BA2F0EA3BF}"/>
              </a:ext>
            </a:extLst>
          </p:cNvPr>
          <p:cNvGraphicFramePr>
            <a:graphicFrameLocks noChangeAspect="1"/>
          </p:cNvGraphicFramePr>
          <p:nvPr>
            <p:extLst>
              <p:ext uri="{D42A27DB-BD31-4B8C-83A1-F6EECF244321}">
                <p14:modId xmlns:p14="http://schemas.microsoft.com/office/powerpoint/2010/main" val="3023356186"/>
              </p:ext>
            </p:extLst>
          </p:nvPr>
        </p:nvGraphicFramePr>
        <p:xfrm>
          <a:off x="5859463" y="4452938"/>
          <a:ext cx="406400" cy="838200"/>
        </p:xfrm>
        <a:graphic>
          <a:graphicData uri="http://schemas.openxmlformats.org/presentationml/2006/ole">
            <mc:AlternateContent xmlns:mc="http://schemas.openxmlformats.org/markup-compatibility/2006">
              <mc:Choice xmlns:v="urn:schemas-microsoft-com:vml" Requires="v">
                <p:oleObj spid="_x0000_s1160" name="Equation" r:id="rId8" imgW="406080" imgH="838080" progId="Equation.DSMT4">
                  <p:embed/>
                </p:oleObj>
              </mc:Choice>
              <mc:Fallback>
                <p:oleObj name="Equation" r:id="rId8" imgW="406080" imgH="838080" progId="Equation.DSMT4">
                  <p:embed/>
                  <p:pic>
                    <p:nvPicPr>
                      <p:cNvPr id="2" name="Object 1">
                        <a:extLst>
                          <a:ext uri="{FF2B5EF4-FFF2-40B4-BE49-F238E27FC236}">
                            <a16:creationId xmlns:a16="http://schemas.microsoft.com/office/drawing/2014/main" id="{56C08763-6C06-4E86-8E57-2D692B21A293}"/>
                          </a:ext>
                        </a:extLst>
                      </p:cNvPr>
                      <p:cNvPicPr/>
                      <p:nvPr/>
                    </p:nvPicPr>
                    <p:blipFill>
                      <a:blip r:embed="rId9"/>
                      <a:stretch>
                        <a:fillRect/>
                      </a:stretch>
                    </p:blipFill>
                    <p:spPr>
                      <a:xfrm>
                        <a:off x="5859463" y="4452938"/>
                        <a:ext cx="406400" cy="838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2FBC611-361B-49CF-9B15-03C284D037F8}"/>
              </a:ext>
            </a:extLst>
          </p:cNvPr>
          <p:cNvGraphicFramePr>
            <a:graphicFrameLocks noChangeAspect="1"/>
          </p:cNvGraphicFramePr>
          <p:nvPr>
            <p:extLst>
              <p:ext uri="{D42A27DB-BD31-4B8C-83A1-F6EECF244321}">
                <p14:modId xmlns:p14="http://schemas.microsoft.com/office/powerpoint/2010/main" val="2958843719"/>
              </p:ext>
            </p:extLst>
          </p:nvPr>
        </p:nvGraphicFramePr>
        <p:xfrm>
          <a:off x="7276170" y="4705570"/>
          <a:ext cx="2070100" cy="317500"/>
        </p:xfrm>
        <a:graphic>
          <a:graphicData uri="http://schemas.openxmlformats.org/presentationml/2006/ole">
            <mc:AlternateContent xmlns:mc="http://schemas.openxmlformats.org/markup-compatibility/2006">
              <mc:Choice xmlns:v="urn:schemas-microsoft-com:vml" Requires="v">
                <p:oleObj spid="_x0000_s1161" name="Equation" r:id="rId10" imgW="2070000" imgH="317160" progId="Equation.DSMT4">
                  <p:embed/>
                </p:oleObj>
              </mc:Choice>
              <mc:Fallback>
                <p:oleObj name="Equation" r:id="rId10" imgW="2070000" imgH="317160" progId="Equation.DSMT4">
                  <p:embed/>
                  <p:pic>
                    <p:nvPicPr>
                      <p:cNvPr id="6" name="Object 5">
                        <a:extLst>
                          <a:ext uri="{FF2B5EF4-FFF2-40B4-BE49-F238E27FC236}">
                            <a16:creationId xmlns:a16="http://schemas.microsoft.com/office/drawing/2014/main" id="{CD9412D1-AE3D-448A-8401-86BA2F0EA3BF}"/>
                          </a:ext>
                        </a:extLst>
                      </p:cNvPr>
                      <p:cNvPicPr/>
                      <p:nvPr/>
                    </p:nvPicPr>
                    <p:blipFill>
                      <a:blip r:embed="rId11"/>
                      <a:stretch>
                        <a:fillRect/>
                      </a:stretch>
                    </p:blipFill>
                    <p:spPr>
                      <a:xfrm>
                        <a:off x="7276170" y="4705570"/>
                        <a:ext cx="2070100" cy="3175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animEffect transition="in" filter="fade">
                                      <p:cBhvr>
                                        <p:cTn id="15" dur="500"/>
                                        <p:tgtEl>
                                          <p:spTgt spid="819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Division</a:t>
            </a:r>
          </a:p>
        </p:txBody>
      </p:sp>
      <p:sp>
        <p:nvSpPr>
          <p:cNvPr id="8195" name="Text Box 5"/>
          <p:cNvSpPr txBox="1">
            <a:spLocks noChangeArrowheads="1"/>
          </p:cNvSpPr>
          <p:nvPr/>
        </p:nvSpPr>
        <p:spPr bwMode="auto">
          <a:xfrm>
            <a:off x="795436" y="3429000"/>
            <a:ext cx="105347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In this division problem, 12, the number being divided, is called the </a:t>
            </a:r>
            <a:r>
              <a:rPr lang="en-US" b="1" dirty="0"/>
              <a:t>dividend; </a:t>
            </a:r>
            <a:r>
              <a:rPr lang="en-US" dirty="0"/>
              <a:t>3, the number used to divide, is called the </a:t>
            </a:r>
            <a:r>
              <a:rPr lang="en-US" b="1" dirty="0"/>
              <a:t>divisor; </a:t>
            </a:r>
            <a:r>
              <a:rPr lang="en-US" dirty="0"/>
              <a:t>and 4, the result of the division, is called the </a:t>
            </a:r>
            <a:r>
              <a:rPr lang="en-US" b="1" dirty="0"/>
              <a:t>quotient, </a:t>
            </a:r>
            <a:r>
              <a:rPr lang="en-US" dirty="0"/>
              <a:t>from a Latin word meaning “how many times.”</a:t>
            </a:r>
            <a:endParaRPr lang="en-US" altLang="en-US" dirty="0"/>
          </a:p>
        </p:txBody>
      </p:sp>
      <p:pic>
        <p:nvPicPr>
          <p:cNvPr id="4" name="Picture 3" descr="A close up of a logo&#10;&#10;Description generated with very high confidence">
            <a:extLst>
              <a:ext uri="{FF2B5EF4-FFF2-40B4-BE49-F238E27FC236}">
                <a16:creationId xmlns:a16="http://schemas.microsoft.com/office/drawing/2014/main" id="{7DE1694D-6F27-444C-8244-99CEDCFD2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918" y="1212118"/>
            <a:ext cx="3127254" cy="2039116"/>
          </a:xfrm>
          <a:prstGeom prst="rect">
            <a:avLst/>
          </a:prstGeom>
        </p:spPr>
      </p:pic>
    </p:spTree>
    <p:extLst>
      <p:ext uri="{BB962C8B-B14F-4D97-AF65-F5344CB8AC3E}">
        <p14:creationId xmlns:p14="http://schemas.microsoft.com/office/powerpoint/2010/main" val="348508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Division</a:t>
            </a:r>
          </a:p>
        </p:txBody>
      </p:sp>
      <p:sp>
        <p:nvSpPr>
          <p:cNvPr id="8195" name="Text Box 5"/>
          <p:cNvSpPr txBox="1">
            <a:spLocks noChangeArrowheads="1"/>
          </p:cNvSpPr>
          <p:nvPr/>
        </p:nvSpPr>
        <p:spPr bwMode="auto">
          <a:xfrm>
            <a:off x="532678" y="1316421"/>
            <a:ext cx="105347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One way to perform division is to reverse the multiplication process.</a:t>
            </a:r>
            <a:endParaRPr lang="en-US" altLang="en-US" dirty="0"/>
          </a:p>
        </p:txBody>
      </p:sp>
      <p:grpSp>
        <p:nvGrpSpPr>
          <p:cNvPr id="12" name="Group 11">
            <a:extLst>
              <a:ext uri="{FF2B5EF4-FFF2-40B4-BE49-F238E27FC236}">
                <a16:creationId xmlns:a16="http://schemas.microsoft.com/office/drawing/2014/main" id="{FD6902FC-5D58-454D-8B33-2AE7254DAF7F}"/>
              </a:ext>
            </a:extLst>
          </p:cNvPr>
          <p:cNvGrpSpPr/>
          <p:nvPr/>
        </p:nvGrpSpPr>
        <p:grpSpPr>
          <a:xfrm>
            <a:off x="6939014" y="2543175"/>
            <a:ext cx="1803400" cy="304800"/>
            <a:chOff x="6939014" y="2543175"/>
            <a:chExt cx="1803400" cy="304800"/>
          </a:xfrm>
        </p:grpSpPr>
        <p:graphicFrame>
          <p:nvGraphicFramePr>
            <p:cNvPr id="6" name="Object 5">
              <a:extLst>
                <a:ext uri="{FF2B5EF4-FFF2-40B4-BE49-F238E27FC236}">
                  <a16:creationId xmlns:a16="http://schemas.microsoft.com/office/drawing/2014/main" id="{F3146332-2C7C-44C3-B724-DCA6D168B71C}"/>
                </a:ext>
              </a:extLst>
            </p:cNvPr>
            <p:cNvGraphicFramePr>
              <a:graphicFrameLocks noChangeAspect="1"/>
            </p:cNvGraphicFramePr>
            <p:nvPr>
              <p:extLst>
                <p:ext uri="{D42A27DB-BD31-4B8C-83A1-F6EECF244321}">
                  <p14:modId xmlns:p14="http://schemas.microsoft.com/office/powerpoint/2010/main" val="600120485"/>
                </p:ext>
              </p:extLst>
            </p:nvPr>
          </p:nvGraphicFramePr>
          <p:xfrm>
            <a:off x="6939014" y="2543175"/>
            <a:ext cx="1803400" cy="304800"/>
          </p:xfrm>
          <a:graphic>
            <a:graphicData uri="http://schemas.openxmlformats.org/presentationml/2006/ole">
              <mc:AlternateContent xmlns:mc="http://schemas.openxmlformats.org/markup-compatibility/2006">
                <mc:Choice xmlns:v="urn:schemas-microsoft-com:vml" Requires="v">
                  <p:oleObj spid="_x0000_s2112" name="Equation" r:id="rId3" imgW="1803240" imgH="304560" progId="Equation.DSMT4">
                    <p:embed/>
                  </p:oleObj>
                </mc:Choice>
                <mc:Fallback>
                  <p:oleObj name="Equation" r:id="rId3" imgW="1803240" imgH="304560" progId="Equation.DSMT4">
                    <p:embed/>
                    <p:pic>
                      <p:nvPicPr>
                        <p:cNvPr id="2" name="Object 1">
                          <a:extLst>
                            <a:ext uri="{FF2B5EF4-FFF2-40B4-BE49-F238E27FC236}">
                              <a16:creationId xmlns:a16="http://schemas.microsoft.com/office/drawing/2014/main" id="{9761F433-E9BC-48D1-BE7D-6772E2DDC8C8}"/>
                            </a:ext>
                          </a:extLst>
                        </p:cNvPr>
                        <p:cNvPicPr/>
                        <p:nvPr/>
                      </p:nvPicPr>
                      <p:blipFill>
                        <a:blip r:embed="rId4"/>
                        <a:stretch>
                          <a:fillRect/>
                        </a:stretch>
                      </p:blipFill>
                      <p:spPr>
                        <a:xfrm>
                          <a:off x="6939014" y="2543175"/>
                          <a:ext cx="1803400" cy="3048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2F6DBCC-F95F-4961-BF8F-D34E56128B93}"/>
                </a:ext>
              </a:extLst>
            </p:cNvPr>
            <p:cNvSpPr/>
            <p:nvPr/>
          </p:nvSpPr>
          <p:spPr bwMode="auto">
            <a:xfrm>
              <a:off x="7583430" y="2553686"/>
              <a:ext cx="273269" cy="283779"/>
            </a:xfrm>
            <a:prstGeom prst="rect">
              <a:avLst/>
            </a:prstGeom>
            <a:noFill/>
            <a:ln w="2857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grpSp>
      <p:grpSp>
        <p:nvGrpSpPr>
          <p:cNvPr id="10" name="Group 9">
            <a:extLst>
              <a:ext uri="{FF2B5EF4-FFF2-40B4-BE49-F238E27FC236}">
                <a16:creationId xmlns:a16="http://schemas.microsoft.com/office/drawing/2014/main" id="{EE0A45AB-A85D-46EB-B61F-FCFA3F44BAA6}"/>
              </a:ext>
            </a:extLst>
          </p:cNvPr>
          <p:cNvGrpSpPr/>
          <p:nvPr/>
        </p:nvGrpSpPr>
        <p:grpSpPr>
          <a:xfrm>
            <a:off x="1553998" y="2543175"/>
            <a:ext cx="1940696" cy="304800"/>
            <a:chOff x="1553998" y="2543175"/>
            <a:chExt cx="1940696" cy="304800"/>
          </a:xfrm>
        </p:grpSpPr>
        <p:graphicFrame>
          <p:nvGraphicFramePr>
            <p:cNvPr id="2" name="Object 1">
              <a:extLst>
                <a:ext uri="{FF2B5EF4-FFF2-40B4-BE49-F238E27FC236}">
                  <a16:creationId xmlns:a16="http://schemas.microsoft.com/office/drawing/2014/main" id="{9761F433-E9BC-48D1-BE7D-6772E2DDC8C8}"/>
                </a:ext>
              </a:extLst>
            </p:cNvPr>
            <p:cNvGraphicFramePr>
              <a:graphicFrameLocks noChangeAspect="1"/>
            </p:cNvGraphicFramePr>
            <p:nvPr>
              <p:extLst>
                <p:ext uri="{D42A27DB-BD31-4B8C-83A1-F6EECF244321}">
                  <p14:modId xmlns:p14="http://schemas.microsoft.com/office/powerpoint/2010/main" val="1876044768"/>
                </p:ext>
              </p:extLst>
            </p:nvPr>
          </p:nvGraphicFramePr>
          <p:xfrm>
            <a:off x="1553998" y="2543175"/>
            <a:ext cx="1511300" cy="304800"/>
          </p:xfrm>
          <a:graphic>
            <a:graphicData uri="http://schemas.openxmlformats.org/presentationml/2006/ole">
              <mc:AlternateContent xmlns:mc="http://schemas.openxmlformats.org/markup-compatibility/2006">
                <mc:Choice xmlns:v="urn:schemas-microsoft-com:vml" Requires="v">
                  <p:oleObj spid="_x0000_s2113" name="Equation" r:id="rId5" imgW="1511280" imgH="304560" progId="Equation.DSMT4">
                    <p:embed/>
                  </p:oleObj>
                </mc:Choice>
                <mc:Fallback>
                  <p:oleObj name="Equation" r:id="rId5" imgW="1511280" imgH="304560" progId="Equation.DSMT4">
                    <p:embed/>
                    <p:pic>
                      <p:nvPicPr>
                        <p:cNvPr id="0" name=""/>
                        <p:cNvPicPr/>
                        <p:nvPr/>
                      </p:nvPicPr>
                      <p:blipFill>
                        <a:blip r:embed="rId6"/>
                        <a:stretch>
                          <a:fillRect/>
                        </a:stretch>
                      </p:blipFill>
                      <p:spPr>
                        <a:xfrm>
                          <a:off x="1553998" y="2543175"/>
                          <a:ext cx="1511300" cy="30480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780C0AE0-2A15-4208-A41F-01B778365E3D}"/>
                </a:ext>
              </a:extLst>
            </p:cNvPr>
            <p:cNvSpPr/>
            <p:nvPr/>
          </p:nvSpPr>
          <p:spPr bwMode="auto">
            <a:xfrm>
              <a:off x="3221425" y="2553686"/>
              <a:ext cx="273269" cy="283779"/>
            </a:xfrm>
            <a:prstGeom prst="rect">
              <a:avLst/>
            </a:prstGeom>
            <a:noFill/>
            <a:ln w="2857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grpSp>
      <p:sp>
        <p:nvSpPr>
          <p:cNvPr id="9" name="Text Box 5">
            <a:extLst>
              <a:ext uri="{FF2B5EF4-FFF2-40B4-BE49-F238E27FC236}">
                <a16:creationId xmlns:a16="http://schemas.microsoft.com/office/drawing/2014/main" id="{15EBE5DD-2F06-40D2-8332-478CE35E1E52}"/>
              </a:ext>
            </a:extLst>
          </p:cNvPr>
          <p:cNvSpPr txBox="1">
            <a:spLocks noChangeArrowheads="1"/>
          </p:cNvSpPr>
          <p:nvPr/>
        </p:nvSpPr>
        <p:spPr bwMode="auto">
          <a:xfrm>
            <a:off x="4395364" y="2433965"/>
            <a:ext cx="19671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means that</a:t>
            </a:r>
            <a:endParaRPr lang="en-US" altLang="en-US" dirty="0"/>
          </a:p>
        </p:txBody>
      </p:sp>
      <p:grpSp>
        <p:nvGrpSpPr>
          <p:cNvPr id="7" name="Group 6">
            <a:extLst>
              <a:ext uri="{FF2B5EF4-FFF2-40B4-BE49-F238E27FC236}">
                <a16:creationId xmlns:a16="http://schemas.microsoft.com/office/drawing/2014/main" id="{FDE65407-C0EF-4D29-A17C-1E5472E1741E}"/>
              </a:ext>
            </a:extLst>
          </p:cNvPr>
          <p:cNvGrpSpPr/>
          <p:nvPr/>
        </p:nvGrpSpPr>
        <p:grpSpPr>
          <a:xfrm>
            <a:off x="532678" y="4138227"/>
            <a:ext cx="9753601" cy="954107"/>
            <a:chOff x="532678" y="4138227"/>
            <a:chExt cx="9753601" cy="954107"/>
          </a:xfrm>
        </p:grpSpPr>
        <p:sp>
          <p:nvSpPr>
            <p:cNvPr id="5" name="Rectangle 4">
              <a:extLst>
                <a:ext uri="{FF2B5EF4-FFF2-40B4-BE49-F238E27FC236}">
                  <a16:creationId xmlns:a16="http://schemas.microsoft.com/office/drawing/2014/main" id="{B5B1CEB9-64BB-457A-B425-C71C83CBF63A}"/>
                </a:ext>
              </a:extLst>
            </p:cNvPr>
            <p:cNvSpPr/>
            <p:nvPr/>
          </p:nvSpPr>
          <p:spPr>
            <a:xfrm>
              <a:off x="532678" y="4138227"/>
              <a:ext cx="9753601" cy="954107"/>
            </a:xfrm>
            <a:prstGeom prst="rect">
              <a:avLst/>
            </a:prstGeom>
          </p:spPr>
          <p:txBody>
            <a:bodyPr wrap="square">
              <a:spAutoFit/>
            </a:bodyPr>
            <a:lstStyle/>
            <a:p>
              <a:r>
                <a:rPr lang="en-US" dirty="0">
                  <a:solidFill>
                    <a:srgbClr val="000000"/>
                  </a:solidFill>
                  <a:cs typeface="Times New Roman" panose="02020603050405020304" pitchFamily="18" charset="0"/>
                </a:rPr>
                <a:t>If the one-digit multiplication facts are firmly in your memory, you will recognize immediately that </a:t>
              </a:r>
              <a:r>
                <a:rPr lang="en-US" dirty="0">
                  <a:solidFill>
                    <a:srgbClr val="00FFFF"/>
                  </a:solidFill>
                  <a:cs typeface="Times New Roman" panose="02020603050405020304" pitchFamily="18" charset="0"/>
                </a:rPr>
                <a:t>     </a:t>
              </a:r>
              <a:r>
                <a:rPr lang="en-US" dirty="0">
                  <a:solidFill>
                    <a:srgbClr val="000000"/>
                  </a:solidFill>
                  <a:cs typeface="Times New Roman" panose="02020603050405020304" pitchFamily="18" charset="0"/>
                </a:rPr>
                <a:t>= 6.</a:t>
              </a:r>
              <a:endParaRPr lang="en-US" dirty="0">
                <a:cs typeface="Times New Roman" panose="02020603050405020304" pitchFamily="18" charset="0"/>
              </a:endParaRPr>
            </a:p>
          </p:txBody>
        </p:sp>
        <p:sp>
          <p:nvSpPr>
            <p:cNvPr id="11" name="Rectangle 10">
              <a:extLst>
                <a:ext uri="{FF2B5EF4-FFF2-40B4-BE49-F238E27FC236}">
                  <a16:creationId xmlns:a16="http://schemas.microsoft.com/office/drawing/2014/main" id="{F7B664AC-6D94-4881-9AAF-31242D3F9928}"/>
                </a:ext>
              </a:extLst>
            </p:cNvPr>
            <p:cNvSpPr/>
            <p:nvPr/>
          </p:nvSpPr>
          <p:spPr bwMode="auto">
            <a:xfrm>
              <a:off x="5286927" y="4703049"/>
              <a:ext cx="273269" cy="283779"/>
            </a:xfrm>
            <a:prstGeom prst="rect">
              <a:avLst/>
            </a:prstGeom>
            <a:noFill/>
            <a:ln w="2857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grpSp>
    </p:spTree>
    <p:extLst>
      <p:ext uri="{BB962C8B-B14F-4D97-AF65-F5344CB8AC3E}">
        <p14:creationId xmlns:p14="http://schemas.microsoft.com/office/powerpoint/2010/main" val="317745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Division by One and Zero</a:t>
            </a:r>
          </a:p>
        </p:txBody>
      </p:sp>
      <p:sp>
        <p:nvSpPr>
          <p:cNvPr id="8195" name="Text Box 5"/>
          <p:cNvSpPr txBox="1">
            <a:spLocks noChangeArrowheads="1"/>
          </p:cNvSpPr>
          <p:nvPr/>
        </p:nvSpPr>
        <p:spPr bwMode="auto">
          <a:xfrm>
            <a:off x="543189" y="991340"/>
            <a:ext cx="105347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Recall that the product of any number and 1 is that same number. The same holds true for division. If you divide any number by 1, the quotient is the original number.</a:t>
            </a:r>
            <a:endParaRPr lang="en-US" altLang="en-US" dirty="0"/>
          </a:p>
        </p:txBody>
      </p:sp>
      <p:sp>
        <p:nvSpPr>
          <p:cNvPr id="5" name="Rectangle 4">
            <a:extLst>
              <a:ext uri="{FF2B5EF4-FFF2-40B4-BE49-F238E27FC236}">
                <a16:creationId xmlns:a16="http://schemas.microsoft.com/office/drawing/2014/main" id="{B5B1CEB9-64BB-457A-B425-C71C83CBF63A}"/>
              </a:ext>
            </a:extLst>
          </p:cNvPr>
          <p:cNvSpPr/>
          <p:nvPr/>
        </p:nvSpPr>
        <p:spPr>
          <a:xfrm>
            <a:off x="532678" y="4138227"/>
            <a:ext cx="9753601" cy="523220"/>
          </a:xfrm>
          <a:prstGeom prst="rect">
            <a:avLst/>
          </a:prstGeom>
        </p:spPr>
        <p:txBody>
          <a:bodyPr wrap="square">
            <a:spAutoFit/>
          </a:bodyPr>
          <a:lstStyle/>
          <a:p>
            <a:endParaRPr lang="en-US"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C77E83-8DBE-46DD-B49B-1CC1ED49D2A5}"/>
                  </a:ext>
                </a:extLst>
              </p:cNvPr>
              <p:cNvSpPr txBox="1"/>
              <p:nvPr/>
            </p:nvSpPr>
            <p:spPr>
              <a:xfrm>
                <a:off x="2795752" y="2439715"/>
                <a:ext cx="1731564" cy="523220"/>
              </a:xfrm>
              <a:prstGeom prst="rect">
                <a:avLst/>
              </a:prstGeom>
              <a:noFill/>
            </p:spPr>
            <p:txBody>
              <a:bodyPr wrap="none" rtlCol="0">
                <a:spAutoFit/>
              </a:bodyPr>
              <a:lstStyle/>
              <a:p>
                <a:r>
                  <a:rPr lang="en-US" dirty="0"/>
                  <a:t>8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1  =  8</a:t>
                </a:r>
              </a:p>
            </p:txBody>
          </p:sp>
        </mc:Choice>
        <mc:Fallback xmlns="">
          <p:sp>
            <p:nvSpPr>
              <p:cNvPr id="4" name="TextBox 3">
                <a:extLst>
                  <a:ext uri="{FF2B5EF4-FFF2-40B4-BE49-F238E27FC236}">
                    <a16:creationId xmlns:a16="http://schemas.microsoft.com/office/drawing/2014/main" id="{E0C77E83-8DBE-46DD-B49B-1CC1ED49D2A5}"/>
                  </a:ext>
                </a:extLst>
              </p:cNvPr>
              <p:cNvSpPr txBox="1">
                <a:spLocks noRot="1" noChangeAspect="1" noMove="1" noResize="1" noEditPoints="1" noAdjustHandles="1" noChangeArrowheads="1" noChangeShapeType="1" noTextEdit="1"/>
              </p:cNvSpPr>
              <p:nvPr/>
            </p:nvSpPr>
            <p:spPr>
              <a:xfrm>
                <a:off x="2795752" y="2439715"/>
                <a:ext cx="1731564" cy="523220"/>
              </a:xfrm>
              <a:prstGeom prst="rect">
                <a:avLst/>
              </a:prstGeom>
              <a:blipFill>
                <a:blip r:embed="rId3"/>
                <a:stretch>
                  <a:fillRect l="-7394" t="-11628" r="-5986"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2356A06-2CEE-48BE-A87B-0CF4F1EEC6BC}"/>
                  </a:ext>
                </a:extLst>
              </p:cNvPr>
              <p:cNvSpPr txBox="1"/>
              <p:nvPr/>
            </p:nvSpPr>
            <p:spPr>
              <a:xfrm>
                <a:off x="5663400" y="2439715"/>
                <a:ext cx="2090637" cy="523220"/>
              </a:xfrm>
              <a:prstGeom prst="rect">
                <a:avLst/>
              </a:prstGeom>
              <a:noFill/>
            </p:spPr>
            <p:txBody>
              <a:bodyPr wrap="none" rtlCol="0">
                <a:spAutoFit/>
              </a:bodyPr>
              <a:lstStyle/>
              <a:p>
                <a:r>
                  <a:rPr lang="en-US" dirty="0"/>
                  <a:t>34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1  =  34</a:t>
                </a:r>
              </a:p>
            </p:txBody>
          </p:sp>
        </mc:Choice>
        <mc:Fallback xmlns="">
          <p:sp>
            <p:nvSpPr>
              <p:cNvPr id="15" name="TextBox 14">
                <a:extLst>
                  <a:ext uri="{FF2B5EF4-FFF2-40B4-BE49-F238E27FC236}">
                    <a16:creationId xmlns:a16="http://schemas.microsoft.com/office/drawing/2014/main" id="{12356A06-2CEE-48BE-A87B-0CF4F1EEC6BC}"/>
                  </a:ext>
                </a:extLst>
              </p:cNvPr>
              <p:cNvSpPr txBox="1">
                <a:spLocks noRot="1" noChangeAspect="1" noMove="1" noResize="1" noEditPoints="1" noAdjustHandles="1" noChangeArrowheads="1" noChangeShapeType="1" noTextEdit="1"/>
              </p:cNvSpPr>
              <p:nvPr/>
            </p:nvSpPr>
            <p:spPr>
              <a:xfrm>
                <a:off x="5663400" y="2439715"/>
                <a:ext cx="2090637" cy="523220"/>
              </a:xfrm>
              <a:prstGeom prst="rect">
                <a:avLst/>
              </a:prstGeom>
              <a:blipFill>
                <a:blip r:embed="rId4"/>
                <a:stretch>
                  <a:fillRect l="-5831" t="-11628" r="-4956"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1B43D96-D667-44B9-ABF1-DE3BF514E25C}"/>
                  </a:ext>
                </a:extLst>
              </p:cNvPr>
              <p:cNvSpPr/>
              <p:nvPr/>
            </p:nvSpPr>
            <p:spPr>
              <a:xfrm>
                <a:off x="421306" y="3148155"/>
                <a:ext cx="10702881" cy="1307537"/>
              </a:xfrm>
              <a:prstGeom prst="rect">
                <a:avLst/>
              </a:prstGeom>
            </p:spPr>
            <p:txBody>
              <a:bodyPr wrap="square">
                <a:spAutoFit/>
              </a:bodyPr>
              <a:lstStyle/>
              <a:p>
                <a:pPr>
                  <a:lnSpc>
                    <a:spcPct val="150000"/>
                  </a:lnSpc>
                </a:pPr>
                <a:r>
                  <a:rPr lang="en-US" dirty="0">
                    <a:solidFill>
                      <a:schemeClr val="tx1"/>
                    </a:solidFill>
                    <a:cs typeface="Times New Roman" panose="02020603050405020304" pitchFamily="18" charset="0"/>
                  </a:rPr>
                  <a:t>However, division by zero has no meaning in arithmetic. </a:t>
                </a:r>
              </a:p>
              <a:p>
                <a:pPr>
                  <a:lnSpc>
                    <a:spcPct val="150000"/>
                  </a:lnSpc>
                </a:pPr>
                <a:r>
                  <a:rPr lang="en-US" dirty="0">
                    <a:solidFill>
                      <a:schemeClr val="tx1"/>
                    </a:solidFill>
                    <a:cs typeface="Times New Roman" panose="02020603050405020304" pitchFamily="18" charset="0"/>
                  </a:rPr>
                  <a:t>(Any number)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chemeClr val="tx1"/>
                    </a:solidFill>
                    <a:cs typeface="Times New Roman" panose="02020603050405020304" pitchFamily="18" charset="0"/>
                  </a:rPr>
                  <a:t> 0 or                          is not defined. </a:t>
                </a:r>
              </a:p>
            </p:txBody>
          </p:sp>
        </mc:Choice>
        <mc:Fallback xmlns="">
          <p:sp>
            <p:nvSpPr>
              <p:cNvPr id="13" name="Rectangle 12">
                <a:extLst>
                  <a:ext uri="{FF2B5EF4-FFF2-40B4-BE49-F238E27FC236}">
                    <a16:creationId xmlns:a16="http://schemas.microsoft.com/office/drawing/2014/main" id="{81B43D96-D667-44B9-ABF1-DE3BF514E25C}"/>
                  </a:ext>
                </a:extLst>
              </p:cNvPr>
              <p:cNvSpPr>
                <a:spLocks noRot="1" noChangeAspect="1" noMove="1" noResize="1" noEditPoints="1" noAdjustHandles="1" noChangeArrowheads="1" noChangeShapeType="1" noTextEdit="1"/>
              </p:cNvSpPr>
              <p:nvPr/>
            </p:nvSpPr>
            <p:spPr>
              <a:xfrm>
                <a:off x="421306" y="3148155"/>
                <a:ext cx="10702881" cy="1307537"/>
              </a:xfrm>
              <a:prstGeom prst="rect">
                <a:avLst/>
              </a:prstGeom>
              <a:blipFill>
                <a:blip r:embed="rId5"/>
                <a:stretch>
                  <a:fillRect l="-1139" b="-12093"/>
                </a:stretch>
              </a:blipFill>
            </p:spPr>
            <p:txBody>
              <a:bodyPr/>
              <a:lstStyle/>
              <a:p>
                <a:r>
                  <a:rPr lang="en-US">
                    <a:noFill/>
                  </a:rPr>
                  <a:t> </a:t>
                </a:r>
              </a:p>
            </p:txBody>
          </p:sp>
        </mc:Fallback>
      </mc:AlternateContent>
      <p:graphicFrame>
        <p:nvGraphicFramePr>
          <p:cNvPr id="14" name="Object 13">
            <a:extLst>
              <a:ext uri="{FF2B5EF4-FFF2-40B4-BE49-F238E27FC236}">
                <a16:creationId xmlns:a16="http://schemas.microsoft.com/office/drawing/2014/main" id="{4214C149-01C6-488B-9105-5951DE130411}"/>
              </a:ext>
            </a:extLst>
          </p:cNvPr>
          <p:cNvGraphicFramePr>
            <a:graphicFrameLocks noChangeAspect="1"/>
          </p:cNvGraphicFramePr>
          <p:nvPr>
            <p:extLst>
              <p:ext uri="{D42A27DB-BD31-4B8C-83A1-F6EECF244321}">
                <p14:modId xmlns:p14="http://schemas.microsoft.com/office/powerpoint/2010/main" val="3362187169"/>
              </p:ext>
            </p:extLst>
          </p:nvPr>
        </p:nvGraphicFramePr>
        <p:xfrm>
          <a:off x="3661534" y="3873224"/>
          <a:ext cx="1993900" cy="838200"/>
        </p:xfrm>
        <a:graphic>
          <a:graphicData uri="http://schemas.openxmlformats.org/presentationml/2006/ole">
            <mc:AlternateContent xmlns:mc="http://schemas.openxmlformats.org/markup-compatibility/2006">
              <mc:Choice xmlns:v="urn:schemas-microsoft-com:vml" Requires="v">
                <p:oleObj spid="_x0000_s3130" name="Equation" r:id="rId6" imgW="1993680" imgH="838080" progId="Equation.DSMT4">
                  <p:embed/>
                </p:oleObj>
              </mc:Choice>
              <mc:Fallback>
                <p:oleObj name="Equation" r:id="rId6" imgW="1993680" imgH="838080" progId="Equation.DSMT4">
                  <p:embed/>
                  <p:pic>
                    <p:nvPicPr>
                      <p:cNvPr id="0" name=""/>
                      <p:cNvPicPr/>
                      <p:nvPr/>
                    </p:nvPicPr>
                    <p:blipFill>
                      <a:blip r:embed="rId7"/>
                      <a:stretch>
                        <a:fillRect/>
                      </a:stretch>
                    </p:blipFill>
                    <p:spPr>
                      <a:xfrm>
                        <a:off x="3661534" y="3873224"/>
                        <a:ext cx="1993900" cy="8382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02BA43C-1EA1-4C85-B0BA-990EBE4B90CF}"/>
              </a:ext>
            </a:extLst>
          </p:cNvPr>
          <p:cNvGraphicFramePr>
            <a:graphicFrameLocks noChangeAspect="1"/>
          </p:cNvGraphicFramePr>
          <p:nvPr>
            <p:extLst>
              <p:ext uri="{D42A27DB-BD31-4B8C-83A1-F6EECF244321}">
                <p14:modId xmlns:p14="http://schemas.microsoft.com/office/powerpoint/2010/main" val="3454242499"/>
              </p:ext>
            </p:extLst>
          </p:nvPr>
        </p:nvGraphicFramePr>
        <p:xfrm>
          <a:off x="4264025" y="4930351"/>
          <a:ext cx="2590800" cy="901700"/>
        </p:xfrm>
        <a:graphic>
          <a:graphicData uri="http://schemas.openxmlformats.org/presentationml/2006/ole">
            <mc:AlternateContent xmlns:mc="http://schemas.openxmlformats.org/markup-compatibility/2006">
              <mc:Choice xmlns:v="urn:schemas-microsoft-com:vml" Requires="v">
                <p:oleObj spid="_x0000_s3131" name="Equation" r:id="rId8" imgW="2590560" imgH="901440" progId="Equation.DSMT4">
                  <p:embed/>
                </p:oleObj>
              </mc:Choice>
              <mc:Fallback>
                <p:oleObj name="Equation" r:id="rId8" imgW="2590560" imgH="901440" progId="Equation.DSMT4">
                  <p:embed/>
                  <p:pic>
                    <p:nvPicPr>
                      <p:cNvPr id="14" name="Object 13">
                        <a:extLst>
                          <a:ext uri="{FF2B5EF4-FFF2-40B4-BE49-F238E27FC236}">
                            <a16:creationId xmlns:a16="http://schemas.microsoft.com/office/drawing/2014/main" id="{4214C149-01C6-488B-9105-5951DE130411}"/>
                          </a:ext>
                        </a:extLst>
                      </p:cNvPr>
                      <p:cNvPicPr/>
                      <p:nvPr/>
                    </p:nvPicPr>
                    <p:blipFill>
                      <a:blip r:embed="rId9"/>
                      <a:stretch>
                        <a:fillRect/>
                      </a:stretch>
                    </p:blipFill>
                    <p:spPr>
                      <a:xfrm>
                        <a:off x="4264025" y="4930351"/>
                        <a:ext cx="2590800" cy="9017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2380E3F-511D-49B6-AD8C-CE40159AE633}"/>
                  </a:ext>
                </a:extLst>
              </p:cNvPr>
              <p:cNvSpPr/>
              <p:nvPr/>
            </p:nvSpPr>
            <p:spPr>
              <a:xfrm>
                <a:off x="421306" y="4930351"/>
                <a:ext cx="3842719" cy="661207"/>
              </a:xfrm>
              <a:prstGeom prst="rect">
                <a:avLst/>
              </a:prstGeom>
            </p:spPr>
            <p:txBody>
              <a:bodyPr wrap="none">
                <a:spAutoFit/>
              </a:bodyPr>
              <a:lstStyle/>
              <a:p>
                <a:pPr>
                  <a:lnSpc>
                    <a:spcPct val="150000"/>
                  </a:lnSpc>
                </a:pPr>
                <a:r>
                  <a:rPr lang="en-US" dirty="0">
                    <a:solidFill>
                      <a:schemeClr val="tx1"/>
                    </a:solidFill>
                    <a:cs typeface="Times New Roman" panose="02020603050405020304" pitchFamily="18" charset="0"/>
                  </a:rPr>
                  <a:t>But 0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chemeClr val="tx1"/>
                    </a:solidFill>
                    <a:cs typeface="Times New Roman" panose="02020603050405020304" pitchFamily="18" charset="0"/>
                  </a:rPr>
                  <a:t> (any number) or </a:t>
                </a:r>
              </a:p>
            </p:txBody>
          </p:sp>
        </mc:Choice>
        <mc:Fallback xmlns="">
          <p:sp>
            <p:nvSpPr>
              <p:cNvPr id="16" name="Rectangle 15">
                <a:extLst>
                  <a:ext uri="{FF2B5EF4-FFF2-40B4-BE49-F238E27FC236}">
                    <a16:creationId xmlns:a16="http://schemas.microsoft.com/office/drawing/2014/main" id="{72380E3F-511D-49B6-AD8C-CE40159AE633}"/>
                  </a:ext>
                </a:extLst>
              </p:cNvPr>
              <p:cNvSpPr>
                <a:spLocks noRot="1" noChangeAspect="1" noMove="1" noResize="1" noEditPoints="1" noAdjustHandles="1" noChangeArrowheads="1" noChangeShapeType="1" noTextEdit="1"/>
              </p:cNvSpPr>
              <p:nvPr/>
            </p:nvSpPr>
            <p:spPr>
              <a:xfrm>
                <a:off x="421306" y="4930351"/>
                <a:ext cx="3842719" cy="661207"/>
              </a:xfrm>
              <a:prstGeom prst="rect">
                <a:avLst/>
              </a:prstGeom>
              <a:blipFill>
                <a:blip r:embed="rId10"/>
                <a:stretch>
                  <a:fillRect l="-3175" r="-2381" b="-25926"/>
                </a:stretch>
              </a:blipFill>
            </p:spPr>
            <p:txBody>
              <a:bodyPr/>
              <a:lstStyle/>
              <a:p>
                <a:r>
                  <a:rPr lang="en-US">
                    <a:noFill/>
                  </a:rPr>
                  <a:t> </a:t>
                </a:r>
              </a:p>
            </p:txBody>
          </p:sp>
        </mc:Fallback>
      </mc:AlternateContent>
    </p:spTree>
    <p:extLst>
      <p:ext uri="{BB962C8B-B14F-4D97-AF65-F5344CB8AC3E}">
        <p14:creationId xmlns:p14="http://schemas.microsoft.com/office/powerpoint/2010/main" val="183445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Example</a:t>
            </a:r>
          </a:p>
        </p:txBody>
      </p:sp>
      <p:sp>
        <p:nvSpPr>
          <p:cNvPr id="8195" name="Text Box 5"/>
          <p:cNvSpPr txBox="1">
            <a:spLocks noChangeArrowheads="1"/>
          </p:cNvSpPr>
          <p:nvPr/>
        </p:nvSpPr>
        <p:spPr bwMode="auto">
          <a:xfrm>
            <a:off x="543189" y="991340"/>
            <a:ext cx="105347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Here is a step-by-step explanation of the division of whole numbers:</a:t>
            </a:r>
            <a:endParaRPr lang="en-US" alt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5B1CEB9-64BB-457A-B425-C71C83CBF63A}"/>
                  </a:ext>
                </a:extLst>
              </p:cNvPr>
              <p:cNvSpPr/>
              <p:nvPr/>
            </p:nvSpPr>
            <p:spPr>
              <a:xfrm>
                <a:off x="532678" y="2427222"/>
                <a:ext cx="10250936" cy="954107"/>
              </a:xfrm>
              <a:prstGeom prst="rect">
                <a:avLst/>
              </a:prstGeom>
            </p:spPr>
            <p:txBody>
              <a:bodyPr wrap="square">
                <a:spAutoFit/>
              </a:bodyPr>
              <a:lstStyle/>
              <a:p>
                <a:r>
                  <a:rPr lang="en-US" b="1" dirty="0"/>
                  <a:t>First, </a:t>
                </a:r>
                <a:r>
                  <a:rPr lang="en-US" i="1" dirty="0"/>
                  <a:t>estimate </a:t>
                </a:r>
                <a:r>
                  <a:rPr lang="en-US" dirty="0"/>
                  <a:t>the answer: 100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10 = 10. The quotient or answer will be about 10.</a:t>
                </a:r>
                <a:endParaRPr lang="en-US" dirty="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5B1CEB9-64BB-457A-B425-C71C83CBF63A}"/>
                  </a:ext>
                </a:extLst>
              </p:cNvPr>
              <p:cNvSpPr>
                <a:spLocks noRot="1" noChangeAspect="1" noMove="1" noResize="1" noEditPoints="1" noAdjustHandles="1" noChangeArrowheads="1" noChangeShapeType="1" noTextEdit="1"/>
              </p:cNvSpPr>
              <p:nvPr/>
            </p:nvSpPr>
            <p:spPr>
              <a:xfrm>
                <a:off x="532678" y="2427222"/>
                <a:ext cx="10250936" cy="954107"/>
              </a:xfrm>
              <a:prstGeom prst="rect">
                <a:avLst/>
              </a:prstGeom>
              <a:blipFill>
                <a:blip r:embed="rId3"/>
                <a:stretch>
                  <a:fillRect l="-1189" t="-6369" r="-1962"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5">
                <a:extLst>
                  <a:ext uri="{FF2B5EF4-FFF2-40B4-BE49-F238E27FC236}">
                    <a16:creationId xmlns:a16="http://schemas.microsoft.com/office/drawing/2014/main" id="{0D94AEFA-ACD8-4947-BFA1-206DC31E23E3}"/>
                  </a:ext>
                </a:extLst>
              </p:cNvPr>
              <p:cNvSpPr txBox="1">
                <a:spLocks noChangeArrowheads="1"/>
              </p:cNvSpPr>
              <p:nvPr/>
            </p:nvSpPr>
            <p:spPr bwMode="auto">
              <a:xfrm>
                <a:off x="543189" y="1561356"/>
                <a:ext cx="10534715" cy="52322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Divide 96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8  =  _______.</a:t>
                </a:r>
                <a:endParaRPr lang="en-US" altLang="en-US" dirty="0"/>
              </a:p>
            </p:txBody>
          </p:sp>
        </mc:Choice>
        <mc:Fallback xmlns="">
          <p:sp>
            <p:nvSpPr>
              <p:cNvPr id="11" name="Text Box 5">
                <a:extLst>
                  <a:ext uri="{FF2B5EF4-FFF2-40B4-BE49-F238E27FC236}">
                    <a16:creationId xmlns:a16="http://schemas.microsoft.com/office/drawing/2014/main" id="{0D94AEFA-ACD8-4947-BFA1-206DC31E23E3}"/>
                  </a:ext>
                </a:extLst>
              </p:cNvPr>
              <p:cNvSpPr txBox="1">
                <a:spLocks noRot="1" noChangeAspect="1" noMove="1" noResize="1" noEditPoints="1" noAdjustHandles="1" noChangeArrowheads="1" noChangeShapeType="1" noTextEdit="1"/>
              </p:cNvSpPr>
              <p:nvPr/>
            </p:nvSpPr>
            <p:spPr bwMode="auto">
              <a:xfrm>
                <a:off x="543189" y="1561356"/>
                <a:ext cx="10534715" cy="523220"/>
              </a:xfrm>
              <a:prstGeom prst="rect">
                <a:avLst/>
              </a:prstGeom>
              <a:blipFill>
                <a:blip r:embed="rId4"/>
                <a:stretch>
                  <a:fillRect l="-1157" t="-11628"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Rectangle 1">
            <a:extLst>
              <a:ext uri="{FF2B5EF4-FFF2-40B4-BE49-F238E27FC236}">
                <a16:creationId xmlns:a16="http://schemas.microsoft.com/office/drawing/2014/main" id="{D95B6C98-3458-4B68-BAE7-EFDD73F166B6}"/>
              </a:ext>
            </a:extLst>
          </p:cNvPr>
          <p:cNvSpPr/>
          <p:nvPr/>
        </p:nvSpPr>
        <p:spPr>
          <a:xfrm>
            <a:off x="532678" y="3604084"/>
            <a:ext cx="6154249" cy="523220"/>
          </a:xfrm>
          <a:prstGeom prst="rect">
            <a:avLst/>
          </a:prstGeom>
        </p:spPr>
        <p:txBody>
          <a:bodyPr wrap="none">
            <a:spAutoFit/>
          </a:bodyPr>
          <a:lstStyle/>
          <a:p>
            <a:r>
              <a:rPr lang="en-US" b="1" dirty="0">
                <a:cs typeface="Times New Roman" panose="02020603050405020304" pitchFamily="18" charset="0"/>
              </a:rPr>
              <a:t>Second, </a:t>
            </a:r>
            <a:r>
              <a:rPr lang="en-US" dirty="0">
                <a:cs typeface="Times New Roman" panose="02020603050405020304" pitchFamily="18" charset="0"/>
              </a:rPr>
              <a:t>arrange the numbers in this way:</a:t>
            </a:r>
          </a:p>
        </p:txBody>
      </p:sp>
      <p:graphicFrame>
        <p:nvGraphicFramePr>
          <p:cNvPr id="3" name="Object 2">
            <a:extLst>
              <a:ext uri="{FF2B5EF4-FFF2-40B4-BE49-F238E27FC236}">
                <a16:creationId xmlns:a16="http://schemas.microsoft.com/office/drawing/2014/main" id="{C2A40BE2-EB97-48BF-BB44-E269CD8CE7B1}"/>
              </a:ext>
            </a:extLst>
          </p:cNvPr>
          <p:cNvGraphicFramePr>
            <a:graphicFrameLocks noChangeAspect="1"/>
          </p:cNvGraphicFramePr>
          <p:nvPr>
            <p:extLst>
              <p:ext uri="{D42A27DB-BD31-4B8C-83A1-F6EECF244321}">
                <p14:modId xmlns:p14="http://schemas.microsoft.com/office/powerpoint/2010/main" val="4125103070"/>
              </p:ext>
            </p:extLst>
          </p:nvPr>
        </p:nvGraphicFramePr>
        <p:xfrm>
          <a:off x="2418694" y="4860652"/>
          <a:ext cx="711200" cy="584200"/>
        </p:xfrm>
        <a:graphic>
          <a:graphicData uri="http://schemas.openxmlformats.org/presentationml/2006/ole">
            <mc:AlternateContent xmlns:mc="http://schemas.openxmlformats.org/markup-compatibility/2006">
              <mc:Choice xmlns:v="urn:schemas-microsoft-com:vml" Requires="v">
                <p:oleObj spid="_x0000_s4155" name="Equation" r:id="rId5" imgW="711000" imgH="583920" progId="Equation.DSMT4">
                  <p:embed/>
                </p:oleObj>
              </mc:Choice>
              <mc:Fallback>
                <p:oleObj name="Equation" r:id="rId5" imgW="711000" imgH="583920" progId="Equation.DSMT4">
                  <p:embed/>
                  <p:pic>
                    <p:nvPicPr>
                      <p:cNvPr id="0" name=""/>
                      <p:cNvPicPr/>
                      <p:nvPr/>
                    </p:nvPicPr>
                    <p:blipFill>
                      <a:blip r:embed="rId6"/>
                      <a:stretch>
                        <a:fillRect/>
                      </a:stretch>
                    </p:blipFill>
                    <p:spPr>
                      <a:xfrm>
                        <a:off x="2418694" y="4860652"/>
                        <a:ext cx="711200" cy="584200"/>
                      </a:xfrm>
                      <a:prstGeom prst="rect">
                        <a:avLst/>
                      </a:prstGeom>
                    </p:spPr>
                  </p:pic>
                </p:oleObj>
              </mc:Fallback>
            </mc:AlternateContent>
          </a:graphicData>
        </a:graphic>
      </p:graphicFrame>
      <p:grpSp>
        <p:nvGrpSpPr>
          <p:cNvPr id="8" name="Group 7">
            <a:extLst>
              <a:ext uri="{FF2B5EF4-FFF2-40B4-BE49-F238E27FC236}">
                <a16:creationId xmlns:a16="http://schemas.microsoft.com/office/drawing/2014/main" id="{BA47642B-E391-4F77-A79E-F0C14D5CCAD1}"/>
              </a:ext>
            </a:extLst>
          </p:cNvPr>
          <p:cNvGrpSpPr/>
          <p:nvPr/>
        </p:nvGrpSpPr>
        <p:grpSpPr>
          <a:xfrm>
            <a:off x="4635062" y="4282911"/>
            <a:ext cx="7241628" cy="1815882"/>
            <a:chOff x="4635062" y="4282911"/>
            <a:chExt cx="7241628" cy="1815882"/>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ED07B8A-0417-449C-9299-7F2A4EE8DF93}"/>
                    </a:ext>
                  </a:extLst>
                </p:cNvPr>
                <p:cNvSpPr/>
                <p:nvPr/>
              </p:nvSpPr>
              <p:spPr>
                <a:xfrm>
                  <a:off x="4635062" y="4282911"/>
                  <a:ext cx="7241628" cy="1815882"/>
                </a:xfrm>
                <a:prstGeom prst="rect">
                  <a:avLst/>
                </a:prstGeom>
              </p:spPr>
              <p:txBody>
                <a:bodyPr wrap="square">
                  <a:spAutoFit/>
                </a:bodyPr>
                <a:lstStyle/>
                <a:p>
                  <a:r>
                    <a:rPr lang="en-US" dirty="0">
                      <a:solidFill>
                        <a:schemeClr val="tx1"/>
                      </a:solidFill>
                      <a:cs typeface="Times New Roman" panose="02020603050405020304" pitchFamily="18" charset="0"/>
                    </a:rPr>
                    <a:t>Notice that the order in which the numbers are written is reversed. With the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chemeClr val="tx1"/>
                      </a:solidFill>
                      <a:cs typeface="Times New Roman" panose="02020603050405020304" pitchFamily="18" charset="0"/>
                    </a:rPr>
                    <a:t> symbol, the divisor (8) is on the right. With the     symbol, the divisor is on the left.</a:t>
                  </a:r>
                </a:p>
              </p:txBody>
            </p:sp>
          </mc:Choice>
          <mc:Fallback xmlns="">
            <p:sp>
              <p:nvSpPr>
                <p:cNvPr id="6" name="Rectangle 5">
                  <a:extLst>
                    <a:ext uri="{FF2B5EF4-FFF2-40B4-BE49-F238E27FC236}">
                      <a16:creationId xmlns:a16="http://schemas.microsoft.com/office/drawing/2014/main" id="{1ED07B8A-0417-449C-9299-7F2A4EE8DF93}"/>
                    </a:ext>
                  </a:extLst>
                </p:cNvPr>
                <p:cNvSpPr>
                  <a:spLocks noRot="1" noChangeAspect="1" noMove="1" noResize="1" noEditPoints="1" noAdjustHandles="1" noChangeArrowheads="1" noChangeShapeType="1" noTextEdit="1"/>
                </p:cNvSpPr>
                <p:nvPr/>
              </p:nvSpPr>
              <p:spPr>
                <a:xfrm>
                  <a:off x="4635062" y="4282911"/>
                  <a:ext cx="7241628" cy="1815882"/>
                </a:xfrm>
                <a:prstGeom prst="rect">
                  <a:avLst/>
                </a:prstGeom>
                <a:blipFill>
                  <a:blip r:embed="rId7"/>
                  <a:stretch>
                    <a:fillRect l="-1684" t="-3704" r="-2694" b="-8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Object 6">
                  <a:extLst>
                    <a:ext uri="{FF2B5EF4-FFF2-40B4-BE49-F238E27FC236}">
                      <a16:creationId xmlns:a16="http://schemas.microsoft.com/office/drawing/2014/main" id="{9311A012-05BE-4B34-A87B-7AF426AFA74B}"/>
                    </a:ext>
                  </a:extLst>
                </p:cNvPr>
                <p:cNvGraphicFramePr>
                  <a:graphicFrameLocks noChangeAspect="1"/>
                </p:cNvGraphicFramePr>
                <p:nvPr>
                  <p:extLst>
                    <p:ext uri="{D42A27DB-BD31-4B8C-83A1-F6EECF244321}">
                      <p14:modId xmlns:p14="http://schemas.microsoft.com/office/powerpoint/2010/main" val="2307666416"/>
                    </p:ext>
                  </p:extLst>
                </p:nvPr>
              </p:nvGraphicFramePr>
              <p:xfrm>
                <a:off x="9776811" y="5190852"/>
                <a:ext cx="317500" cy="508000"/>
              </p:xfrm>
              <a:graphic>
                <a:graphicData uri="http://schemas.openxmlformats.org/presentationml/2006/ole">
                  <mc:AlternateContent>
                    <mc:Choice xmlns:v="urn:schemas-microsoft-com:vml" Requires="v">
                      <p:oleObj spid="_x0000_s4156" name="Equation" r:id="rId8" imgW="317160" imgH="507960" progId="Equation.DSMT4">
                        <p:embed/>
                      </p:oleObj>
                    </mc:Choice>
                    <mc:Fallback>
                      <p:oleObj name="Equation" r:id="rId8" imgW="317160" imgH="507960" progId="Equation.DSMT4">
                        <p:embed/>
                        <p:pic>
                          <p:nvPicPr>
                            <p:cNvPr id="0" name=""/>
                            <p:cNvPicPr/>
                            <p:nvPr/>
                          </p:nvPicPr>
                          <p:blipFill>
                            <a:blip r:embed="rId9"/>
                            <a:stretch>
                              <a:fillRect/>
                            </a:stretch>
                          </p:blipFill>
                          <p:spPr>
                            <a:xfrm>
                              <a:off x="9776811" y="5190852"/>
                              <a:ext cx="317500" cy="508000"/>
                            </a:xfrm>
                            <a:prstGeom prst="rect">
                              <a:avLst/>
                            </a:prstGeom>
                          </p:spPr>
                        </p:pic>
                      </p:oleObj>
                    </mc:Fallback>
                  </mc:AlternateContent>
                </a:graphicData>
              </a:graphic>
            </p:graphicFrame>
          </mc:Choice>
          <mc:Fallback xmlns="">
            <p:graphicFrame>
              <p:nvGraphicFramePr>
                <p:cNvPr id="7" name="Object 6">
                  <a:extLst>
                    <a:ext uri="{FF2B5EF4-FFF2-40B4-BE49-F238E27FC236}">
                      <a16:creationId xmlns:a16="http://schemas.microsoft.com/office/drawing/2014/main" id="{9311A012-05BE-4B34-A87B-7AF426AFA74B}"/>
                    </a:ext>
                  </a:extLst>
                </p:cNvPr>
                <p:cNvGraphicFramePr>
                  <a:graphicFrameLocks noChangeAspect="1"/>
                </p:cNvGraphicFramePr>
                <p:nvPr>
                  <p:extLst>
                    <p:ext uri="{D42A27DB-BD31-4B8C-83A1-F6EECF244321}">
                      <p14:modId xmlns:p14="http://schemas.microsoft.com/office/powerpoint/2010/main" val="2307666416"/>
                    </p:ext>
                  </p:extLst>
                </p:nvPr>
              </p:nvGraphicFramePr>
              <p:xfrm>
                <a:off x="9776811" y="5190852"/>
                <a:ext cx="317500" cy="508000"/>
              </p:xfrm>
              <a:graphic>
                <a:graphicData uri="http://schemas.openxmlformats.org/presentationml/2006/ole">
                  <mc:AlternateContent>
                    <mc:Choice xmlns:v="urn:schemas-microsoft-com:vml" Requires="v">
                      <p:oleObj spid="_x0000_s4142" name="Equation" r:id="rId10" imgW="317160" imgH="507960" progId="Equation.DSMT4">
                        <p:embed/>
                      </p:oleObj>
                    </mc:Choice>
                    <mc:Fallback>
                      <p:oleObj name="Equation" r:id="rId10" imgW="317160" imgH="507960" progId="Equation.DSMT4">
                        <p:embed/>
                        <p:pic>
                          <p:nvPicPr>
                            <p:cNvPr id="0" name=""/>
                            <p:cNvPicPr/>
                            <p:nvPr/>
                          </p:nvPicPr>
                          <p:blipFill>
                            <a:blip r:embed="rId11"/>
                            <a:stretch>
                              <a:fillRect/>
                            </a:stretch>
                          </p:blipFill>
                          <p:spPr>
                            <a:xfrm>
                              <a:off x="9776811" y="5190852"/>
                              <a:ext cx="317500" cy="508000"/>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26343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Example</a:t>
            </a:r>
          </a:p>
        </p:txBody>
      </p:sp>
      <p:sp>
        <p:nvSpPr>
          <p:cNvPr id="8195" name="Text Box 5"/>
          <p:cNvSpPr txBox="1">
            <a:spLocks noChangeArrowheads="1"/>
          </p:cNvSpPr>
          <p:nvPr/>
        </p:nvSpPr>
        <p:spPr bwMode="auto">
          <a:xfrm>
            <a:off x="543189" y="991340"/>
            <a:ext cx="105347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Here is a step-by-step explanation of the division of whole numbers:</a:t>
            </a:r>
            <a:endParaRPr lang="en-US" altLang="en-US" dirty="0"/>
          </a:p>
        </p:txBody>
      </p:sp>
      <p:sp>
        <p:nvSpPr>
          <p:cNvPr id="5" name="Rectangle 4">
            <a:extLst>
              <a:ext uri="{FF2B5EF4-FFF2-40B4-BE49-F238E27FC236}">
                <a16:creationId xmlns:a16="http://schemas.microsoft.com/office/drawing/2014/main" id="{B5B1CEB9-64BB-457A-B425-C71C83CBF63A}"/>
              </a:ext>
            </a:extLst>
          </p:cNvPr>
          <p:cNvSpPr/>
          <p:nvPr/>
        </p:nvSpPr>
        <p:spPr>
          <a:xfrm>
            <a:off x="532678" y="2427222"/>
            <a:ext cx="10250936" cy="523220"/>
          </a:xfrm>
          <a:prstGeom prst="rect">
            <a:avLst/>
          </a:prstGeom>
        </p:spPr>
        <p:txBody>
          <a:bodyPr wrap="square">
            <a:spAutoFit/>
          </a:bodyPr>
          <a:lstStyle/>
          <a:p>
            <a:r>
              <a:rPr lang="en-US" b="1" dirty="0"/>
              <a:t>Third, </a:t>
            </a:r>
            <a:r>
              <a:rPr lang="en-US" dirty="0"/>
              <a:t>divide using the following step-by-step procedure:</a:t>
            </a:r>
            <a:endParaRPr lang="en-US"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 Box 5">
                <a:extLst>
                  <a:ext uri="{FF2B5EF4-FFF2-40B4-BE49-F238E27FC236}">
                    <a16:creationId xmlns:a16="http://schemas.microsoft.com/office/drawing/2014/main" id="{0D94AEFA-ACD8-4947-BFA1-206DC31E23E3}"/>
                  </a:ext>
                </a:extLst>
              </p:cNvPr>
              <p:cNvSpPr txBox="1">
                <a:spLocks noChangeArrowheads="1"/>
              </p:cNvSpPr>
              <p:nvPr/>
            </p:nvSpPr>
            <p:spPr bwMode="auto">
              <a:xfrm>
                <a:off x="543189" y="1561356"/>
                <a:ext cx="10534715" cy="52322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Divide 96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8  =  _______.</a:t>
                </a:r>
                <a:endParaRPr lang="en-US" altLang="en-US" dirty="0"/>
              </a:p>
            </p:txBody>
          </p:sp>
        </mc:Choice>
        <mc:Fallback xmlns="">
          <p:sp>
            <p:nvSpPr>
              <p:cNvPr id="11" name="Text Box 5">
                <a:extLst>
                  <a:ext uri="{FF2B5EF4-FFF2-40B4-BE49-F238E27FC236}">
                    <a16:creationId xmlns:a16="http://schemas.microsoft.com/office/drawing/2014/main" id="{0D94AEFA-ACD8-4947-BFA1-206DC31E23E3}"/>
                  </a:ext>
                </a:extLst>
              </p:cNvPr>
              <p:cNvSpPr txBox="1">
                <a:spLocks noRot="1" noChangeAspect="1" noMove="1" noResize="1" noEditPoints="1" noAdjustHandles="1" noChangeArrowheads="1" noChangeShapeType="1" noTextEdit="1"/>
              </p:cNvSpPr>
              <p:nvPr/>
            </p:nvSpPr>
            <p:spPr bwMode="auto">
              <a:xfrm>
                <a:off x="543189" y="1561356"/>
                <a:ext cx="10534715" cy="523220"/>
              </a:xfrm>
              <a:prstGeom prst="rect">
                <a:avLst/>
              </a:prstGeom>
              <a:blipFill>
                <a:blip r:embed="rId3"/>
                <a:stretch>
                  <a:fillRect l="-1157" t="-11628"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C2A40BE2-EB97-48BF-BB44-E269CD8CE7B1}"/>
              </a:ext>
            </a:extLst>
          </p:cNvPr>
          <p:cNvGraphicFramePr>
            <a:graphicFrameLocks noChangeAspect="1"/>
          </p:cNvGraphicFramePr>
          <p:nvPr>
            <p:extLst>
              <p:ext uri="{D42A27DB-BD31-4B8C-83A1-F6EECF244321}">
                <p14:modId xmlns:p14="http://schemas.microsoft.com/office/powerpoint/2010/main" val="4249889252"/>
              </p:ext>
            </p:extLst>
          </p:nvPr>
        </p:nvGraphicFramePr>
        <p:xfrm>
          <a:off x="2063094" y="3655837"/>
          <a:ext cx="711200" cy="584200"/>
        </p:xfrm>
        <a:graphic>
          <a:graphicData uri="http://schemas.openxmlformats.org/presentationml/2006/ole">
            <mc:AlternateContent xmlns:mc="http://schemas.openxmlformats.org/markup-compatibility/2006">
              <mc:Choice xmlns:v="urn:schemas-microsoft-com:vml" Requires="v">
                <p:oleObj spid="_x0000_s5178" name="Equation" r:id="rId4" imgW="711000" imgH="583920" progId="Equation.DSMT4">
                  <p:embed/>
                </p:oleObj>
              </mc:Choice>
              <mc:Fallback>
                <p:oleObj name="Equation" r:id="rId4" imgW="711000" imgH="583920" progId="Equation.DSMT4">
                  <p:embed/>
                  <p:pic>
                    <p:nvPicPr>
                      <p:cNvPr id="3" name="Object 2">
                        <a:extLst>
                          <a:ext uri="{FF2B5EF4-FFF2-40B4-BE49-F238E27FC236}">
                            <a16:creationId xmlns:a16="http://schemas.microsoft.com/office/drawing/2014/main" id="{C2A40BE2-EB97-48BF-BB44-E269CD8CE7B1}"/>
                          </a:ext>
                        </a:extLst>
                      </p:cNvPr>
                      <p:cNvPicPr/>
                      <p:nvPr/>
                    </p:nvPicPr>
                    <p:blipFill>
                      <a:blip r:embed="rId5"/>
                      <a:stretch>
                        <a:fillRect/>
                      </a:stretch>
                    </p:blipFill>
                    <p:spPr>
                      <a:xfrm>
                        <a:off x="2063094" y="3655837"/>
                        <a:ext cx="711200" cy="5842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1ED07B8A-0417-449C-9299-7F2A4EE8DF93}"/>
              </a:ext>
            </a:extLst>
          </p:cNvPr>
          <p:cNvSpPr/>
          <p:nvPr/>
        </p:nvSpPr>
        <p:spPr>
          <a:xfrm>
            <a:off x="532678" y="3655837"/>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1</a:t>
            </a:r>
          </a:p>
        </p:txBody>
      </p:sp>
      <p:sp>
        <p:nvSpPr>
          <p:cNvPr id="4" name="TextBox 3">
            <a:extLst>
              <a:ext uri="{FF2B5EF4-FFF2-40B4-BE49-F238E27FC236}">
                <a16:creationId xmlns:a16="http://schemas.microsoft.com/office/drawing/2014/main" id="{B032F8CC-46B8-46DC-A030-D38A98D1FFEF}"/>
              </a:ext>
            </a:extLst>
          </p:cNvPr>
          <p:cNvSpPr txBox="1"/>
          <p:nvPr/>
        </p:nvSpPr>
        <p:spPr>
          <a:xfrm>
            <a:off x="2312997" y="3182696"/>
            <a:ext cx="364202" cy="523220"/>
          </a:xfrm>
          <a:prstGeom prst="rect">
            <a:avLst/>
          </a:prstGeom>
          <a:noFill/>
        </p:spPr>
        <p:txBody>
          <a:bodyPr wrap="none" rtlCol="0">
            <a:spAutoFit/>
          </a:bodyPr>
          <a:lstStyle/>
          <a:p>
            <a:r>
              <a:rPr lang="en-US" dirty="0">
                <a:solidFill>
                  <a:schemeClr val="tx1"/>
                </a:solidFill>
              </a:rPr>
              <a:t>1</a:t>
            </a:r>
          </a:p>
        </p:txBody>
      </p:sp>
      <p:sp>
        <p:nvSpPr>
          <p:cNvPr id="9" name="Rectangle 8">
            <a:extLst>
              <a:ext uri="{FF2B5EF4-FFF2-40B4-BE49-F238E27FC236}">
                <a16:creationId xmlns:a16="http://schemas.microsoft.com/office/drawing/2014/main" id="{657F050C-2898-4D8A-86F7-82E9BCF2B929}"/>
              </a:ext>
            </a:extLst>
          </p:cNvPr>
          <p:cNvSpPr/>
          <p:nvPr/>
        </p:nvSpPr>
        <p:spPr>
          <a:xfrm>
            <a:off x="3765023" y="3259311"/>
            <a:ext cx="8157058" cy="954107"/>
          </a:xfrm>
          <a:prstGeom prst="rect">
            <a:avLst/>
          </a:prstGeom>
        </p:spPr>
        <p:txBody>
          <a:bodyPr wrap="square">
            <a:spAutoFit/>
          </a:bodyPr>
          <a:lstStyle/>
          <a:p>
            <a:r>
              <a:rPr lang="en-US" dirty="0">
                <a:cs typeface="Times New Roman" panose="02020603050405020304" pitchFamily="18" charset="0"/>
              </a:rPr>
              <a:t>8 into 9? Once. </a:t>
            </a:r>
            <a:br>
              <a:rPr lang="en-US" dirty="0">
                <a:cs typeface="Times New Roman" panose="02020603050405020304" pitchFamily="18" charset="0"/>
              </a:rPr>
            </a:br>
            <a:r>
              <a:rPr lang="en-US" dirty="0">
                <a:solidFill>
                  <a:schemeClr val="tx1"/>
                </a:solidFill>
                <a:cs typeface="Times New Roman" panose="02020603050405020304" pitchFamily="18" charset="0"/>
              </a:rPr>
              <a:t>Write </a:t>
            </a:r>
            <a:r>
              <a:rPr lang="en-US" dirty="0">
                <a:cs typeface="Times New Roman" panose="02020603050405020304" pitchFamily="18" charset="0"/>
              </a:rPr>
              <a:t>1</a:t>
            </a:r>
            <a:r>
              <a:rPr lang="en-US" dirty="0">
                <a:solidFill>
                  <a:schemeClr val="tx1"/>
                </a:solidFill>
                <a:cs typeface="Times New Roman" panose="02020603050405020304" pitchFamily="18" charset="0"/>
              </a:rPr>
              <a:t> in the answer space above the 9.</a:t>
            </a:r>
          </a:p>
        </p:txBody>
      </p:sp>
      <p:sp>
        <p:nvSpPr>
          <p:cNvPr id="13" name="Rectangle 12">
            <a:extLst>
              <a:ext uri="{FF2B5EF4-FFF2-40B4-BE49-F238E27FC236}">
                <a16:creationId xmlns:a16="http://schemas.microsoft.com/office/drawing/2014/main" id="{ADEFCF68-7167-475D-B227-1B798F7EEFD8}"/>
              </a:ext>
            </a:extLst>
          </p:cNvPr>
          <p:cNvSpPr/>
          <p:nvPr/>
        </p:nvSpPr>
        <p:spPr>
          <a:xfrm>
            <a:off x="532678" y="4773424"/>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2</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C8EDDCD-433C-436E-9F3C-759E38DEDADD}"/>
                  </a:ext>
                </a:extLst>
              </p:cNvPr>
              <p:cNvSpPr/>
              <p:nvPr/>
            </p:nvSpPr>
            <p:spPr>
              <a:xfrm>
                <a:off x="3867807" y="4880330"/>
                <a:ext cx="6096000" cy="954107"/>
              </a:xfrm>
              <a:prstGeom prst="rect">
                <a:avLst/>
              </a:prstGeom>
            </p:spPr>
            <p:txBody>
              <a:bodyPr>
                <a:spAutoFit/>
              </a:bodyPr>
              <a:lstStyle/>
              <a:p>
                <a:r>
                  <a:rPr lang="en-US" dirty="0">
                    <a:cs typeface="Times New Roman" panose="02020603050405020304" pitchFamily="18" charset="0"/>
                  </a:rPr>
                  <a:t>Multiply 8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1 = 8 and </a:t>
                </a:r>
                <a:r>
                  <a:rPr lang="en-US" dirty="0">
                    <a:solidFill>
                      <a:schemeClr val="tx1"/>
                    </a:solidFill>
                    <a:cs typeface="Times New Roman" panose="02020603050405020304" pitchFamily="18" charset="0"/>
                  </a:rPr>
                  <a:t>write the product </a:t>
                </a:r>
                <a:r>
                  <a:rPr lang="en-US" dirty="0">
                    <a:cs typeface="Times New Roman" panose="02020603050405020304" pitchFamily="18" charset="0"/>
                  </a:rPr>
                  <a:t>8</a:t>
                </a:r>
                <a:r>
                  <a:rPr lang="en-US" dirty="0">
                    <a:solidFill>
                      <a:schemeClr val="tx1"/>
                    </a:solidFill>
                    <a:cs typeface="Times New Roman" panose="02020603050405020304" pitchFamily="18" charset="0"/>
                  </a:rPr>
                  <a:t> under the 9</a:t>
                </a:r>
                <a:r>
                  <a:rPr lang="en-US" dirty="0">
                    <a:cs typeface="Times New Roman" panose="02020603050405020304" pitchFamily="18" charset="0"/>
                  </a:rPr>
                  <a:t>.</a:t>
                </a:r>
              </a:p>
            </p:txBody>
          </p:sp>
        </mc:Choice>
        <mc:Fallback xmlns="">
          <p:sp>
            <p:nvSpPr>
              <p:cNvPr id="10" name="Rectangle 9">
                <a:extLst>
                  <a:ext uri="{FF2B5EF4-FFF2-40B4-BE49-F238E27FC236}">
                    <a16:creationId xmlns:a16="http://schemas.microsoft.com/office/drawing/2014/main" id="{CC8EDDCD-433C-436E-9F3C-759E38DEDADD}"/>
                  </a:ext>
                </a:extLst>
              </p:cNvPr>
              <p:cNvSpPr>
                <a:spLocks noRot="1" noChangeAspect="1" noMove="1" noResize="1" noEditPoints="1" noAdjustHandles="1" noChangeArrowheads="1" noChangeShapeType="1" noTextEdit="1"/>
              </p:cNvSpPr>
              <p:nvPr/>
            </p:nvSpPr>
            <p:spPr>
              <a:xfrm>
                <a:off x="3867807" y="4880330"/>
                <a:ext cx="6096000" cy="954107"/>
              </a:xfrm>
              <a:prstGeom prst="rect">
                <a:avLst/>
              </a:prstGeom>
              <a:blipFill>
                <a:blip r:embed="rId6"/>
                <a:stretch>
                  <a:fillRect l="-2000" t="-7051" r="-1600" b="-17308"/>
                </a:stretch>
              </a:blipFill>
            </p:spPr>
            <p:txBody>
              <a:bodyPr/>
              <a:lstStyle/>
              <a:p>
                <a:r>
                  <a:rPr lang="en-US">
                    <a:noFill/>
                  </a:rPr>
                  <a:t> </a:t>
                </a:r>
              </a:p>
            </p:txBody>
          </p:sp>
        </mc:Fallback>
      </mc:AlternateContent>
      <p:graphicFrame>
        <p:nvGraphicFramePr>
          <p:cNvPr id="15" name="Object 14">
            <a:extLst>
              <a:ext uri="{FF2B5EF4-FFF2-40B4-BE49-F238E27FC236}">
                <a16:creationId xmlns:a16="http://schemas.microsoft.com/office/drawing/2014/main" id="{B21FAE73-0335-4371-A24C-6848A38B2AEB}"/>
              </a:ext>
            </a:extLst>
          </p:cNvPr>
          <p:cNvGraphicFramePr>
            <a:graphicFrameLocks noChangeAspect="1"/>
          </p:cNvGraphicFramePr>
          <p:nvPr>
            <p:extLst>
              <p:ext uri="{D42A27DB-BD31-4B8C-83A1-F6EECF244321}">
                <p14:modId xmlns:p14="http://schemas.microsoft.com/office/powerpoint/2010/main" val="935413289"/>
              </p:ext>
            </p:extLst>
          </p:nvPr>
        </p:nvGraphicFramePr>
        <p:xfrm>
          <a:off x="1994778" y="5037946"/>
          <a:ext cx="711200" cy="584200"/>
        </p:xfrm>
        <a:graphic>
          <a:graphicData uri="http://schemas.openxmlformats.org/presentationml/2006/ole">
            <mc:AlternateContent xmlns:mc="http://schemas.openxmlformats.org/markup-compatibility/2006">
              <mc:Choice xmlns:v="urn:schemas-microsoft-com:vml" Requires="v">
                <p:oleObj spid="_x0000_s5179" name="Equation" r:id="rId7" imgW="711000" imgH="583920" progId="Equation.DSMT4">
                  <p:embed/>
                </p:oleObj>
              </mc:Choice>
              <mc:Fallback>
                <p:oleObj name="Equation" r:id="rId7" imgW="711000" imgH="583920" progId="Equation.DSMT4">
                  <p:embed/>
                  <p:pic>
                    <p:nvPicPr>
                      <p:cNvPr id="3" name="Object 2">
                        <a:extLst>
                          <a:ext uri="{FF2B5EF4-FFF2-40B4-BE49-F238E27FC236}">
                            <a16:creationId xmlns:a16="http://schemas.microsoft.com/office/drawing/2014/main" id="{C2A40BE2-EB97-48BF-BB44-E269CD8CE7B1}"/>
                          </a:ext>
                        </a:extLst>
                      </p:cNvPr>
                      <p:cNvPicPr/>
                      <p:nvPr/>
                    </p:nvPicPr>
                    <p:blipFill>
                      <a:blip r:embed="rId5"/>
                      <a:stretch>
                        <a:fillRect/>
                      </a:stretch>
                    </p:blipFill>
                    <p:spPr>
                      <a:xfrm>
                        <a:off x="1994778" y="5037946"/>
                        <a:ext cx="711200" cy="5842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804DE4C-B839-4263-9D37-58BA39F2D7BF}"/>
              </a:ext>
            </a:extLst>
          </p:cNvPr>
          <p:cNvSpPr txBox="1"/>
          <p:nvPr/>
        </p:nvSpPr>
        <p:spPr>
          <a:xfrm>
            <a:off x="2233012" y="4527775"/>
            <a:ext cx="364202" cy="523220"/>
          </a:xfrm>
          <a:prstGeom prst="rect">
            <a:avLst/>
          </a:prstGeom>
          <a:noFill/>
        </p:spPr>
        <p:txBody>
          <a:bodyPr wrap="none" rtlCol="0">
            <a:spAutoFit/>
          </a:bodyPr>
          <a:lstStyle/>
          <a:p>
            <a:r>
              <a:rPr lang="en-US" dirty="0">
                <a:solidFill>
                  <a:schemeClr val="tx1"/>
                </a:solidFill>
              </a:rPr>
              <a:t>1</a:t>
            </a:r>
          </a:p>
        </p:txBody>
      </p:sp>
      <p:sp>
        <p:nvSpPr>
          <p:cNvPr id="17" name="TextBox 16">
            <a:extLst>
              <a:ext uri="{FF2B5EF4-FFF2-40B4-BE49-F238E27FC236}">
                <a16:creationId xmlns:a16="http://schemas.microsoft.com/office/drawing/2014/main" id="{426D9354-9D0D-401D-AED5-316BFF46D804}"/>
              </a:ext>
            </a:extLst>
          </p:cNvPr>
          <p:cNvSpPr txBox="1"/>
          <p:nvPr/>
        </p:nvSpPr>
        <p:spPr>
          <a:xfrm>
            <a:off x="2228193" y="5360536"/>
            <a:ext cx="543739" cy="523220"/>
          </a:xfrm>
          <a:prstGeom prst="rect">
            <a:avLst/>
          </a:prstGeom>
          <a:noFill/>
        </p:spPr>
        <p:txBody>
          <a:bodyPr wrap="none" rtlCol="0">
            <a:spAutoFit/>
          </a:bodyPr>
          <a:lstStyle/>
          <a:p>
            <a:r>
              <a:rPr lang="en-US" u="sng" dirty="0">
                <a:solidFill>
                  <a:schemeClr val="tx1"/>
                </a:solidFill>
              </a:rPr>
              <a:t>8  </a:t>
            </a:r>
          </a:p>
        </p:txBody>
      </p:sp>
    </p:spTree>
    <p:extLst>
      <p:ext uri="{BB962C8B-B14F-4D97-AF65-F5344CB8AC3E}">
        <p14:creationId xmlns:p14="http://schemas.microsoft.com/office/powerpoint/2010/main" val="40292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9" grpId="0"/>
      <p:bldP spid="13" grpId="0"/>
      <p:bldP spid="10"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Example Continued</a:t>
            </a:r>
          </a:p>
        </p:txBody>
      </p:sp>
      <p:sp>
        <p:nvSpPr>
          <p:cNvPr id="8195" name="Text Box 5"/>
          <p:cNvSpPr txBox="1">
            <a:spLocks noChangeArrowheads="1"/>
          </p:cNvSpPr>
          <p:nvPr/>
        </p:nvSpPr>
        <p:spPr bwMode="auto">
          <a:xfrm>
            <a:off x="543189" y="991340"/>
            <a:ext cx="105347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Here is a step-by-step explanation of the division of whole numbers:</a:t>
            </a:r>
            <a:endParaRPr lang="en-US" altLang="en-US" dirty="0"/>
          </a:p>
        </p:txBody>
      </p:sp>
      <mc:AlternateContent xmlns:mc="http://schemas.openxmlformats.org/markup-compatibility/2006" xmlns:a14="http://schemas.microsoft.com/office/drawing/2010/main">
        <mc:Choice Requires="a14">
          <p:sp>
            <p:nvSpPr>
              <p:cNvPr id="11" name="Text Box 5">
                <a:extLst>
                  <a:ext uri="{FF2B5EF4-FFF2-40B4-BE49-F238E27FC236}">
                    <a16:creationId xmlns:a16="http://schemas.microsoft.com/office/drawing/2014/main" id="{0D94AEFA-ACD8-4947-BFA1-206DC31E23E3}"/>
                  </a:ext>
                </a:extLst>
              </p:cNvPr>
              <p:cNvSpPr txBox="1">
                <a:spLocks noChangeArrowheads="1"/>
              </p:cNvSpPr>
              <p:nvPr/>
            </p:nvSpPr>
            <p:spPr bwMode="auto">
              <a:xfrm>
                <a:off x="543189" y="1561356"/>
                <a:ext cx="10534715" cy="52322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dirty="0"/>
                  <a:t>Divide 96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8  =  _______.</a:t>
                </a:r>
                <a:endParaRPr lang="en-US" altLang="en-US" dirty="0"/>
              </a:p>
            </p:txBody>
          </p:sp>
        </mc:Choice>
        <mc:Fallback xmlns="">
          <p:sp>
            <p:nvSpPr>
              <p:cNvPr id="11" name="Text Box 5">
                <a:extLst>
                  <a:ext uri="{FF2B5EF4-FFF2-40B4-BE49-F238E27FC236}">
                    <a16:creationId xmlns:a16="http://schemas.microsoft.com/office/drawing/2014/main" id="{0D94AEFA-ACD8-4947-BFA1-206DC31E23E3}"/>
                  </a:ext>
                </a:extLst>
              </p:cNvPr>
              <p:cNvSpPr txBox="1">
                <a:spLocks noRot="1" noChangeAspect="1" noMove="1" noResize="1" noEditPoints="1" noAdjustHandles="1" noChangeArrowheads="1" noChangeShapeType="1" noTextEdit="1"/>
              </p:cNvSpPr>
              <p:nvPr/>
            </p:nvSpPr>
            <p:spPr bwMode="auto">
              <a:xfrm>
                <a:off x="543189" y="1561356"/>
                <a:ext cx="10534715" cy="523220"/>
              </a:xfrm>
              <a:prstGeom prst="rect">
                <a:avLst/>
              </a:prstGeom>
              <a:blipFill>
                <a:blip r:embed="rId3"/>
                <a:stretch>
                  <a:fillRect l="-1157" t="-11628"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Rectangle 5">
            <a:extLst>
              <a:ext uri="{FF2B5EF4-FFF2-40B4-BE49-F238E27FC236}">
                <a16:creationId xmlns:a16="http://schemas.microsoft.com/office/drawing/2014/main" id="{1ED07B8A-0417-449C-9299-7F2A4EE8DF93}"/>
              </a:ext>
            </a:extLst>
          </p:cNvPr>
          <p:cNvSpPr/>
          <p:nvPr/>
        </p:nvSpPr>
        <p:spPr>
          <a:xfrm>
            <a:off x="543189" y="2584781"/>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3</a:t>
            </a:r>
          </a:p>
        </p:txBody>
      </p:sp>
      <p:sp>
        <p:nvSpPr>
          <p:cNvPr id="9" name="Rectangle 8">
            <a:extLst>
              <a:ext uri="{FF2B5EF4-FFF2-40B4-BE49-F238E27FC236}">
                <a16:creationId xmlns:a16="http://schemas.microsoft.com/office/drawing/2014/main" id="{657F050C-2898-4D8A-86F7-82E9BCF2B929}"/>
              </a:ext>
            </a:extLst>
          </p:cNvPr>
          <p:cNvSpPr/>
          <p:nvPr/>
        </p:nvSpPr>
        <p:spPr>
          <a:xfrm>
            <a:off x="3617878" y="2414598"/>
            <a:ext cx="8157058" cy="954107"/>
          </a:xfrm>
          <a:prstGeom prst="rect">
            <a:avLst/>
          </a:prstGeom>
        </p:spPr>
        <p:txBody>
          <a:bodyPr wrap="square">
            <a:spAutoFit/>
          </a:bodyPr>
          <a:lstStyle/>
          <a:p>
            <a:r>
              <a:rPr lang="en-US" dirty="0"/>
              <a:t>Subtract 9 – 8 = 1 </a:t>
            </a:r>
            <a:r>
              <a:rPr lang="en-US" dirty="0">
                <a:solidFill>
                  <a:schemeClr val="tx1"/>
                </a:solidFill>
              </a:rPr>
              <a:t>and write</a:t>
            </a:r>
            <a:r>
              <a:rPr lang="en-US" dirty="0"/>
              <a:t> 1. </a:t>
            </a:r>
            <a:r>
              <a:rPr lang="en-US" dirty="0">
                <a:solidFill>
                  <a:schemeClr val="tx1"/>
                </a:solidFill>
              </a:rPr>
              <a:t>Bring down the next digit, </a:t>
            </a:r>
            <a:r>
              <a:rPr lang="en-US" dirty="0"/>
              <a:t>6.</a:t>
            </a:r>
            <a:endParaRPr lang="en-US" dirty="0">
              <a:solidFill>
                <a:schemeClr val="tx1"/>
              </a:solidFill>
              <a:cs typeface="Times New Roman" panose="02020603050405020304" pitchFamily="18" charset="0"/>
            </a:endParaRPr>
          </a:p>
        </p:txBody>
      </p:sp>
      <p:sp>
        <p:nvSpPr>
          <p:cNvPr id="13" name="Rectangle 12">
            <a:extLst>
              <a:ext uri="{FF2B5EF4-FFF2-40B4-BE49-F238E27FC236}">
                <a16:creationId xmlns:a16="http://schemas.microsoft.com/office/drawing/2014/main" id="{ADEFCF68-7167-475D-B227-1B798F7EEFD8}"/>
              </a:ext>
            </a:extLst>
          </p:cNvPr>
          <p:cNvSpPr/>
          <p:nvPr/>
        </p:nvSpPr>
        <p:spPr>
          <a:xfrm>
            <a:off x="486581" y="4444114"/>
            <a:ext cx="1166648" cy="523220"/>
          </a:xfrm>
          <a:prstGeom prst="rect">
            <a:avLst/>
          </a:prstGeom>
        </p:spPr>
        <p:txBody>
          <a:bodyPr wrap="square">
            <a:spAutoFit/>
          </a:bodyPr>
          <a:lstStyle/>
          <a:p>
            <a:r>
              <a:rPr lang="en-US" b="1" dirty="0">
                <a:solidFill>
                  <a:schemeClr val="tx1"/>
                </a:solidFill>
                <a:cs typeface="Times New Roman" panose="02020603050405020304" pitchFamily="18" charset="0"/>
              </a:rPr>
              <a:t>Step 4</a:t>
            </a:r>
          </a:p>
        </p:txBody>
      </p:sp>
      <p:sp>
        <p:nvSpPr>
          <p:cNvPr id="10" name="Rectangle 9">
            <a:extLst>
              <a:ext uri="{FF2B5EF4-FFF2-40B4-BE49-F238E27FC236}">
                <a16:creationId xmlns:a16="http://schemas.microsoft.com/office/drawing/2014/main" id="{CC8EDDCD-433C-436E-9F3C-759E38DEDADD}"/>
              </a:ext>
            </a:extLst>
          </p:cNvPr>
          <p:cNvSpPr/>
          <p:nvPr/>
        </p:nvSpPr>
        <p:spPr>
          <a:xfrm>
            <a:off x="3617878" y="4557980"/>
            <a:ext cx="6096000" cy="954107"/>
          </a:xfrm>
          <a:prstGeom prst="rect">
            <a:avLst/>
          </a:prstGeom>
        </p:spPr>
        <p:txBody>
          <a:bodyPr>
            <a:spAutoFit/>
          </a:bodyPr>
          <a:lstStyle/>
          <a:p>
            <a:r>
              <a:rPr lang="en-US" dirty="0"/>
              <a:t>8 into 16? Twice. </a:t>
            </a:r>
            <a:r>
              <a:rPr lang="en-US" dirty="0">
                <a:solidFill>
                  <a:schemeClr val="tx1"/>
                </a:solidFill>
              </a:rPr>
              <a:t>Write </a:t>
            </a:r>
            <a:r>
              <a:rPr lang="en-US" dirty="0"/>
              <a:t>2</a:t>
            </a:r>
            <a:r>
              <a:rPr lang="en-US" dirty="0">
                <a:solidFill>
                  <a:schemeClr val="tx1"/>
                </a:solidFill>
              </a:rPr>
              <a:t> in the answer space above the 6.</a:t>
            </a:r>
            <a:endParaRPr lang="en-US" dirty="0">
              <a:solidFill>
                <a:schemeClr val="tx1"/>
              </a:solidFill>
              <a:cs typeface="Times New Roman" panose="02020603050405020304" pitchFamily="18" charset="0"/>
            </a:endParaRPr>
          </a:p>
        </p:txBody>
      </p:sp>
      <p:graphicFrame>
        <p:nvGraphicFramePr>
          <p:cNvPr id="15" name="Object 14">
            <a:extLst>
              <a:ext uri="{FF2B5EF4-FFF2-40B4-BE49-F238E27FC236}">
                <a16:creationId xmlns:a16="http://schemas.microsoft.com/office/drawing/2014/main" id="{B21FAE73-0335-4371-A24C-6848A38B2AEB}"/>
              </a:ext>
            </a:extLst>
          </p:cNvPr>
          <p:cNvGraphicFramePr>
            <a:graphicFrameLocks noChangeAspect="1"/>
          </p:cNvGraphicFramePr>
          <p:nvPr>
            <p:extLst>
              <p:ext uri="{D42A27DB-BD31-4B8C-83A1-F6EECF244321}">
                <p14:modId xmlns:p14="http://schemas.microsoft.com/office/powerpoint/2010/main" val="1898583733"/>
              </p:ext>
            </p:extLst>
          </p:nvPr>
        </p:nvGraphicFramePr>
        <p:xfrm>
          <a:off x="1994778" y="2599552"/>
          <a:ext cx="711200" cy="584200"/>
        </p:xfrm>
        <a:graphic>
          <a:graphicData uri="http://schemas.openxmlformats.org/presentationml/2006/ole">
            <mc:AlternateContent xmlns:mc="http://schemas.openxmlformats.org/markup-compatibility/2006">
              <mc:Choice xmlns:v="urn:schemas-microsoft-com:vml" Requires="v">
                <p:oleObj spid="_x0000_s6199" name="Equation" r:id="rId4" imgW="711000" imgH="583920" progId="Equation.DSMT4">
                  <p:embed/>
                </p:oleObj>
              </mc:Choice>
              <mc:Fallback>
                <p:oleObj name="Equation" r:id="rId4" imgW="711000" imgH="583920" progId="Equation.DSMT4">
                  <p:embed/>
                  <p:pic>
                    <p:nvPicPr>
                      <p:cNvPr id="15" name="Object 14">
                        <a:extLst>
                          <a:ext uri="{FF2B5EF4-FFF2-40B4-BE49-F238E27FC236}">
                            <a16:creationId xmlns:a16="http://schemas.microsoft.com/office/drawing/2014/main" id="{B21FAE73-0335-4371-A24C-6848A38B2AEB}"/>
                          </a:ext>
                        </a:extLst>
                      </p:cNvPr>
                      <p:cNvPicPr/>
                      <p:nvPr/>
                    </p:nvPicPr>
                    <p:blipFill>
                      <a:blip r:embed="rId5"/>
                      <a:stretch>
                        <a:fillRect/>
                      </a:stretch>
                    </p:blipFill>
                    <p:spPr>
                      <a:xfrm>
                        <a:off x="1994778" y="2599552"/>
                        <a:ext cx="711200" cy="5842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804DE4C-B839-4263-9D37-58BA39F2D7BF}"/>
              </a:ext>
            </a:extLst>
          </p:cNvPr>
          <p:cNvSpPr txBox="1"/>
          <p:nvPr/>
        </p:nvSpPr>
        <p:spPr>
          <a:xfrm>
            <a:off x="2246925" y="2099937"/>
            <a:ext cx="364202" cy="523220"/>
          </a:xfrm>
          <a:prstGeom prst="rect">
            <a:avLst/>
          </a:prstGeom>
          <a:noFill/>
        </p:spPr>
        <p:txBody>
          <a:bodyPr wrap="none" rtlCol="0">
            <a:spAutoFit/>
          </a:bodyPr>
          <a:lstStyle/>
          <a:p>
            <a:r>
              <a:rPr lang="en-US" dirty="0">
                <a:solidFill>
                  <a:schemeClr val="tx1"/>
                </a:solidFill>
              </a:rPr>
              <a:t>1</a:t>
            </a:r>
          </a:p>
        </p:txBody>
      </p:sp>
      <p:sp>
        <p:nvSpPr>
          <p:cNvPr id="17" name="TextBox 16">
            <a:extLst>
              <a:ext uri="{FF2B5EF4-FFF2-40B4-BE49-F238E27FC236}">
                <a16:creationId xmlns:a16="http://schemas.microsoft.com/office/drawing/2014/main" id="{426D9354-9D0D-401D-AED5-316BFF46D804}"/>
              </a:ext>
            </a:extLst>
          </p:cNvPr>
          <p:cNvSpPr txBox="1"/>
          <p:nvPr/>
        </p:nvSpPr>
        <p:spPr>
          <a:xfrm>
            <a:off x="1950661" y="2943162"/>
            <a:ext cx="813043" cy="523220"/>
          </a:xfrm>
          <a:prstGeom prst="rect">
            <a:avLst/>
          </a:prstGeom>
          <a:noFill/>
        </p:spPr>
        <p:txBody>
          <a:bodyPr wrap="none" rtlCol="0">
            <a:spAutoFit/>
          </a:bodyPr>
          <a:lstStyle/>
          <a:p>
            <a:r>
              <a:rPr lang="en-US" u="sng" dirty="0">
                <a:solidFill>
                  <a:schemeClr val="tx1"/>
                </a:solidFill>
              </a:rPr>
              <a:t>– 8  </a:t>
            </a:r>
          </a:p>
        </p:txBody>
      </p:sp>
      <p:sp>
        <p:nvSpPr>
          <p:cNvPr id="18" name="TextBox 17">
            <a:extLst>
              <a:ext uri="{FF2B5EF4-FFF2-40B4-BE49-F238E27FC236}">
                <a16:creationId xmlns:a16="http://schemas.microsoft.com/office/drawing/2014/main" id="{E4437417-2A25-4B2D-B625-5E5BAC299156}"/>
              </a:ext>
            </a:extLst>
          </p:cNvPr>
          <p:cNvSpPr txBox="1"/>
          <p:nvPr/>
        </p:nvSpPr>
        <p:spPr>
          <a:xfrm>
            <a:off x="2199516" y="3358525"/>
            <a:ext cx="270415" cy="523220"/>
          </a:xfrm>
          <a:prstGeom prst="rect">
            <a:avLst/>
          </a:prstGeom>
          <a:noFill/>
        </p:spPr>
        <p:txBody>
          <a:bodyPr wrap="square" rtlCol="0">
            <a:spAutoFit/>
          </a:bodyPr>
          <a:lstStyle/>
          <a:p>
            <a:r>
              <a:rPr lang="en-US" dirty="0">
                <a:solidFill>
                  <a:schemeClr val="tx1"/>
                </a:solidFill>
              </a:rPr>
              <a:t>1  </a:t>
            </a:r>
          </a:p>
        </p:txBody>
      </p:sp>
      <p:cxnSp>
        <p:nvCxnSpPr>
          <p:cNvPr id="7" name="Straight Arrow Connector 6">
            <a:extLst>
              <a:ext uri="{FF2B5EF4-FFF2-40B4-BE49-F238E27FC236}">
                <a16:creationId xmlns:a16="http://schemas.microsoft.com/office/drawing/2014/main" id="{C2778A0B-1B33-4281-87C9-9BB02CFD9072}"/>
              </a:ext>
            </a:extLst>
          </p:cNvPr>
          <p:cNvCxnSpPr>
            <a:cxnSpLocks/>
          </p:cNvCxnSpPr>
          <p:nvPr/>
        </p:nvCxnSpPr>
        <p:spPr bwMode="auto">
          <a:xfrm>
            <a:off x="2564010" y="3038520"/>
            <a:ext cx="0" cy="298985"/>
          </a:xfrm>
          <a:prstGeom prst="straightConnector1">
            <a:avLst/>
          </a:prstGeom>
          <a:solidFill>
            <a:schemeClr val="accent1"/>
          </a:solidFill>
          <a:ln w="9525" cap="flat" cmpd="sng" algn="ctr">
            <a:solidFill>
              <a:srgbClr val="3333FF"/>
            </a:solidFill>
            <a:prstDash val="solid"/>
            <a:round/>
            <a:headEnd type="none" w="med" len="med"/>
            <a:tailEnd type="triangle"/>
          </a:ln>
          <a:effectLst/>
        </p:spPr>
      </p:cxnSp>
      <p:sp>
        <p:nvSpPr>
          <p:cNvPr id="19" name="TextBox 18">
            <a:extLst>
              <a:ext uri="{FF2B5EF4-FFF2-40B4-BE49-F238E27FC236}">
                <a16:creationId xmlns:a16="http://schemas.microsoft.com/office/drawing/2014/main" id="{B0F0B7BE-5DF4-4C3D-B299-4A2887BBEB9F}"/>
              </a:ext>
            </a:extLst>
          </p:cNvPr>
          <p:cNvSpPr txBox="1"/>
          <p:nvPr/>
        </p:nvSpPr>
        <p:spPr>
          <a:xfrm>
            <a:off x="2382167" y="3364890"/>
            <a:ext cx="364202" cy="523220"/>
          </a:xfrm>
          <a:prstGeom prst="rect">
            <a:avLst/>
          </a:prstGeom>
          <a:noFill/>
        </p:spPr>
        <p:txBody>
          <a:bodyPr wrap="square" rtlCol="0">
            <a:spAutoFit/>
          </a:bodyPr>
          <a:lstStyle/>
          <a:p>
            <a:r>
              <a:rPr lang="en-US" dirty="0">
                <a:solidFill>
                  <a:schemeClr val="tx1"/>
                </a:solidFill>
              </a:rPr>
              <a:t>6  </a:t>
            </a:r>
          </a:p>
        </p:txBody>
      </p:sp>
      <p:graphicFrame>
        <p:nvGraphicFramePr>
          <p:cNvPr id="20" name="Object 19">
            <a:extLst>
              <a:ext uri="{FF2B5EF4-FFF2-40B4-BE49-F238E27FC236}">
                <a16:creationId xmlns:a16="http://schemas.microsoft.com/office/drawing/2014/main" id="{17710E1E-547C-432C-B4A0-29944D087914}"/>
              </a:ext>
            </a:extLst>
          </p:cNvPr>
          <p:cNvGraphicFramePr>
            <a:graphicFrameLocks noChangeAspect="1"/>
          </p:cNvGraphicFramePr>
          <p:nvPr>
            <p:extLst>
              <p:ext uri="{D42A27DB-BD31-4B8C-83A1-F6EECF244321}">
                <p14:modId xmlns:p14="http://schemas.microsoft.com/office/powerpoint/2010/main" val="4033447003"/>
              </p:ext>
            </p:extLst>
          </p:nvPr>
        </p:nvGraphicFramePr>
        <p:xfrm>
          <a:off x="1821358" y="4444114"/>
          <a:ext cx="711200" cy="584200"/>
        </p:xfrm>
        <a:graphic>
          <a:graphicData uri="http://schemas.openxmlformats.org/presentationml/2006/ole">
            <mc:AlternateContent xmlns:mc="http://schemas.openxmlformats.org/markup-compatibility/2006">
              <mc:Choice xmlns:v="urn:schemas-microsoft-com:vml" Requires="v">
                <p:oleObj spid="_x0000_s6200" name="Equation" r:id="rId6" imgW="711000" imgH="583920" progId="Equation.DSMT4">
                  <p:embed/>
                </p:oleObj>
              </mc:Choice>
              <mc:Fallback>
                <p:oleObj name="Equation" r:id="rId6" imgW="711000" imgH="583920" progId="Equation.DSMT4">
                  <p:embed/>
                  <p:pic>
                    <p:nvPicPr>
                      <p:cNvPr id="15" name="Object 14">
                        <a:extLst>
                          <a:ext uri="{FF2B5EF4-FFF2-40B4-BE49-F238E27FC236}">
                            <a16:creationId xmlns:a16="http://schemas.microsoft.com/office/drawing/2014/main" id="{B21FAE73-0335-4371-A24C-6848A38B2AEB}"/>
                          </a:ext>
                        </a:extLst>
                      </p:cNvPr>
                      <p:cNvPicPr/>
                      <p:nvPr/>
                    </p:nvPicPr>
                    <p:blipFill>
                      <a:blip r:embed="rId5"/>
                      <a:stretch>
                        <a:fillRect/>
                      </a:stretch>
                    </p:blipFill>
                    <p:spPr>
                      <a:xfrm>
                        <a:off x="1821358" y="4444114"/>
                        <a:ext cx="711200" cy="58420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C119010A-9B92-4FBC-A713-433FB1457591}"/>
              </a:ext>
            </a:extLst>
          </p:cNvPr>
          <p:cNvSpPr txBox="1"/>
          <p:nvPr/>
        </p:nvSpPr>
        <p:spPr>
          <a:xfrm>
            <a:off x="1777241" y="4787724"/>
            <a:ext cx="813043" cy="523220"/>
          </a:xfrm>
          <a:prstGeom prst="rect">
            <a:avLst/>
          </a:prstGeom>
          <a:noFill/>
        </p:spPr>
        <p:txBody>
          <a:bodyPr wrap="none" rtlCol="0">
            <a:spAutoFit/>
          </a:bodyPr>
          <a:lstStyle/>
          <a:p>
            <a:r>
              <a:rPr lang="en-US" u="sng" dirty="0">
                <a:solidFill>
                  <a:schemeClr val="tx1"/>
                </a:solidFill>
              </a:rPr>
              <a:t>– 8  </a:t>
            </a:r>
          </a:p>
        </p:txBody>
      </p:sp>
      <p:sp>
        <p:nvSpPr>
          <p:cNvPr id="22" name="TextBox 21">
            <a:extLst>
              <a:ext uri="{FF2B5EF4-FFF2-40B4-BE49-F238E27FC236}">
                <a16:creationId xmlns:a16="http://schemas.microsoft.com/office/drawing/2014/main" id="{552E9983-4E77-4C2B-AABB-9D21191A3A68}"/>
              </a:ext>
            </a:extLst>
          </p:cNvPr>
          <p:cNvSpPr txBox="1"/>
          <p:nvPr/>
        </p:nvSpPr>
        <p:spPr>
          <a:xfrm>
            <a:off x="2026096" y="5203087"/>
            <a:ext cx="270415" cy="523220"/>
          </a:xfrm>
          <a:prstGeom prst="rect">
            <a:avLst/>
          </a:prstGeom>
          <a:noFill/>
        </p:spPr>
        <p:txBody>
          <a:bodyPr wrap="square" rtlCol="0">
            <a:spAutoFit/>
          </a:bodyPr>
          <a:lstStyle/>
          <a:p>
            <a:r>
              <a:rPr lang="en-US" dirty="0">
                <a:solidFill>
                  <a:schemeClr val="tx1"/>
                </a:solidFill>
              </a:rPr>
              <a:t>1  </a:t>
            </a:r>
          </a:p>
        </p:txBody>
      </p:sp>
      <p:sp>
        <p:nvSpPr>
          <p:cNvPr id="24" name="TextBox 23">
            <a:extLst>
              <a:ext uri="{FF2B5EF4-FFF2-40B4-BE49-F238E27FC236}">
                <a16:creationId xmlns:a16="http://schemas.microsoft.com/office/drawing/2014/main" id="{87D9C9AD-04E6-463A-8406-29735F033E28}"/>
              </a:ext>
            </a:extLst>
          </p:cNvPr>
          <p:cNvSpPr txBox="1"/>
          <p:nvPr/>
        </p:nvSpPr>
        <p:spPr>
          <a:xfrm>
            <a:off x="2229767" y="5198942"/>
            <a:ext cx="364202" cy="523220"/>
          </a:xfrm>
          <a:prstGeom prst="rect">
            <a:avLst/>
          </a:prstGeom>
          <a:noFill/>
        </p:spPr>
        <p:txBody>
          <a:bodyPr wrap="square" rtlCol="0">
            <a:spAutoFit/>
          </a:bodyPr>
          <a:lstStyle/>
          <a:p>
            <a:r>
              <a:rPr lang="en-US" dirty="0">
                <a:solidFill>
                  <a:schemeClr val="tx1"/>
                </a:solidFill>
              </a:rPr>
              <a:t>6  </a:t>
            </a:r>
          </a:p>
        </p:txBody>
      </p:sp>
      <p:sp>
        <p:nvSpPr>
          <p:cNvPr id="25" name="TextBox 24">
            <a:extLst>
              <a:ext uri="{FF2B5EF4-FFF2-40B4-BE49-F238E27FC236}">
                <a16:creationId xmlns:a16="http://schemas.microsoft.com/office/drawing/2014/main" id="{5EF087B7-B428-45F5-A455-453C57E05EBD}"/>
              </a:ext>
            </a:extLst>
          </p:cNvPr>
          <p:cNvSpPr txBox="1"/>
          <p:nvPr/>
        </p:nvSpPr>
        <p:spPr>
          <a:xfrm>
            <a:off x="2026388" y="3966889"/>
            <a:ext cx="364202" cy="523220"/>
          </a:xfrm>
          <a:prstGeom prst="rect">
            <a:avLst/>
          </a:prstGeom>
          <a:noFill/>
        </p:spPr>
        <p:txBody>
          <a:bodyPr wrap="none" rtlCol="0">
            <a:spAutoFit/>
          </a:bodyPr>
          <a:lstStyle/>
          <a:p>
            <a:r>
              <a:rPr lang="en-US" dirty="0">
                <a:solidFill>
                  <a:schemeClr val="tx1"/>
                </a:solidFill>
              </a:rPr>
              <a:t>1</a:t>
            </a:r>
          </a:p>
        </p:txBody>
      </p:sp>
      <p:sp>
        <p:nvSpPr>
          <p:cNvPr id="26" name="TextBox 25">
            <a:extLst>
              <a:ext uri="{FF2B5EF4-FFF2-40B4-BE49-F238E27FC236}">
                <a16:creationId xmlns:a16="http://schemas.microsoft.com/office/drawing/2014/main" id="{8DB70AC3-8606-42E3-AE08-BC10BBD6B19B}"/>
              </a:ext>
            </a:extLst>
          </p:cNvPr>
          <p:cNvSpPr txBox="1"/>
          <p:nvPr/>
        </p:nvSpPr>
        <p:spPr>
          <a:xfrm>
            <a:off x="2252182" y="3971364"/>
            <a:ext cx="364202" cy="523220"/>
          </a:xfrm>
          <a:prstGeom prst="rect">
            <a:avLst/>
          </a:prstGeom>
          <a:noFill/>
        </p:spPr>
        <p:txBody>
          <a:bodyPr wrap="none" rtlCol="0">
            <a:spAutoFit/>
          </a:bodyPr>
          <a:lstStyle/>
          <a:p>
            <a:r>
              <a:rPr lang="en-US" dirty="0">
                <a:solidFill>
                  <a:schemeClr val="tx1"/>
                </a:solidFill>
              </a:rPr>
              <a:t>2</a:t>
            </a:r>
          </a:p>
        </p:txBody>
      </p:sp>
    </p:spTree>
    <p:extLst>
      <p:ext uri="{BB962C8B-B14F-4D97-AF65-F5344CB8AC3E}">
        <p14:creationId xmlns:p14="http://schemas.microsoft.com/office/powerpoint/2010/main" val="179332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8" grpId="0"/>
      <p:bldP spid="19" grpId="0"/>
      <p:bldP spid="21" grpId="0"/>
      <p:bldP spid="22"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13358</TotalTime>
  <Words>1647</Words>
  <Application>Microsoft Office PowerPoint</Application>
  <PresentationFormat>Widescreen</PresentationFormat>
  <Paragraphs>217</Paragraphs>
  <Slides>29</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Tahoma</vt:lpstr>
      <vt:lpstr>Calibri</vt:lpstr>
      <vt:lpstr>Arial Narrow</vt:lpstr>
      <vt:lpstr>Times New Roman</vt:lpstr>
      <vt:lpstr>Cambria Math</vt:lpstr>
      <vt:lpstr>3_Custom Design</vt:lpstr>
      <vt:lpstr>Equation</vt:lpstr>
      <vt:lpstr>PowerPoint Presentation</vt:lpstr>
      <vt:lpstr>Objective:</vt:lpstr>
      <vt:lpstr>Division</vt:lpstr>
      <vt:lpstr>Division</vt:lpstr>
      <vt:lpstr>Division</vt:lpstr>
      <vt:lpstr>Division by One and Zero</vt:lpstr>
      <vt:lpstr>Example</vt:lpstr>
      <vt:lpstr>Example</vt:lpstr>
      <vt:lpstr>Example Continued</vt:lpstr>
      <vt:lpstr>Example Continued</vt:lpstr>
      <vt:lpstr>Example</vt:lpstr>
      <vt:lpstr>Example</vt:lpstr>
      <vt:lpstr>Example</vt:lpstr>
      <vt:lpstr>Factors</vt:lpstr>
      <vt:lpstr>Primes</vt:lpstr>
      <vt:lpstr>Prime Factors</vt:lpstr>
      <vt:lpstr>Example</vt:lpstr>
      <vt:lpstr>Practical Applications</vt:lpstr>
      <vt:lpstr>Example</vt:lpstr>
      <vt:lpstr>Example Continued</vt:lpstr>
      <vt:lpstr>Learning Help</vt:lpstr>
      <vt:lpstr>Payback Time</vt:lpstr>
      <vt:lpstr>Example</vt:lpstr>
      <vt:lpstr>Example Continued</vt:lpstr>
      <vt:lpstr>Example Continued</vt:lpstr>
      <vt:lpstr>Division “Tricks of the Trade”</vt:lpstr>
      <vt:lpstr>Division “Tricks of the Trade”</vt:lpstr>
      <vt:lpstr>Division “Tricks of the Trade”</vt:lpstr>
      <vt:lpstr>Division “Tricks of the Trade”</vt:lpstr>
    </vt:vector>
  </TitlesOfParts>
  <Company>Copyright © 2019, 2015, 2011 Pearson Education,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for the Trades 11th Edition</dc:title>
  <dc:subject/>
  <dc:creator>Saunders/Carman</dc:creator>
  <dc:description/>
  <cp:lastModifiedBy>Sue Glascoe</cp:lastModifiedBy>
  <cp:revision>989</cp:revision>
  <cp:lastPrinted>2001-11-04T00:51:13Z</cp:lastPrinted>
  <dcterms:created xsi:type="dcterms:W3CDTF">2005-02-25T19:46:41Z</dcterms:created>
  <dcterms:modified xsi:type="dcterms:W3CDTF">2018-04-22T19:28:01Z</dcterms:modified>
</cp:coreProperties>
</file>