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25"/>
  </p:notesMasterIdLst>
  <p:handoutMasterIdLst>
    <p:handoutMasterId r:id="rId26"/>
  </p:handoutMasterIdLst>
  <p:sldIdLst>
    <p:sldId id="975" r:id="rId2"/>
    <p:sldId id="958" r:id="rId3"/>
    <p:sldId id="959" r:id="rId4"/>
    <p:sldId id="1015" r:id="rId5"/>
    <p:sldId id="1016" r:id="rId6"/>
    <p:sldId id="1017" r:id="rId7"/>
    <p:sldId id="976" r:id="rId8"/>
    <p:sldId id="1018" r:id="rId9"/>
    <p:sldId id="978" r:id="rId10"/>
    <p:sldId id="1019" r:id="rId11"/>
    <p:sldId id="1020" r:id="rId12"/>
    <p:sldId id="1022" r:id="rId13"/>
    <p:sldId id="1023" r:id="rId14"/>
    <p:sldId id="1024" r:id="rId15"/>
    <p:sldId id="1025" r:id="rId16"/>
    <p:sldId id="1026" r:id="rId17"/>
    <p:sldId id="1027" r:id="rId18"/>
    <p:sldId id="1028" r:id="rId19"/>
    <p:sldId id="1029" r:id="rId20"/>
    <p:sldId id="1030" r:id="rId21"/>
    <p:sldId id="1031" r:id="rId22"/>
    <p:sldId id="1032" r:id="rId23"/>
    <p:sldId id="1033" r:id="rId24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Arial Narrow" panose="020B0606020202030204" pitchFamily="3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  <p:embeddedFont>
      <p:font typeface="Tahoma" panose="020B0604030504040204" pitchFamily="34" charset="0"/>
      <p:regular r:id="rId36"/>
      <p:bold r:id="rId37"/>
    </p:embeddedFont>
  </p:embeddedFontLst>
  <p:custDataLst>
    <p:tags r:id="rId38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09" userDrawn="1">
          <p15:clr>
            <a:srgbClr val="A4A3A4"/>
          </p15:clr>
        </p15:guide>
        <p15:guide id="2" orient="horz" pos="888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2388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33399"/>
    <a:srgbClr val="0076CE"/>
    <a:srgbClr val="6565FF"/>
    <a:srgbClr val="21193E"/>
    <a:srgbClr val="218B33"/>
    <a:srgbClr val="26A23B"/>
    <a:srgbClr val="04AC04"/>
    <a:srgbClr val="339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4" autoAdjust="0"/>
    <p:restoredTop sz="93201" autoAdjust="0"/>
  </p:normalViewPr>
  <p:slideViewPr>
    <p:cSldViewPr snapToGrid="0" snapToObjects="1">
      <p:cViewPr varScale="1">
        <p:scale>
          <a:sx n="92" d="100"/>
          <a:sy n="92" d="100"/>
        </p:scale>
        <p:origin x="132" y="108"/>
      </p:cViewPr>
      <p:guideLst>
        <p:guide orient="horz" pos="3709"/>
        <p:guide orient="horz" pos="888"/>
        <p:guide pos="3840"/>
        <p:guide pos="2388"/>
        <p:guide orient="horz" pos="2160"/>
        <p:guide pos="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80" y="17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5C01254-5541-42EE-929A-7A5CD7612AE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13345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285DDF3-88CB-4F42-8972-276A545FE38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29769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68297-6211-4F86-A40D-4A6AAD43FA51}" type="slidenum">
              <a:rPr lang="en-CA" altLang="en-US" sz="1200">
                <a:latin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5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182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21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678"/>
            <a:ext cx="12192000" cy="95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92" y="1527049"/>
            <a:ext cx="11158728" cy="452596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aseline="0">
                <a:latin typeface="Times New Roman" panose="02020603050405020304" pitchFamily="18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baseline="0">
                <a:latin typeface="Times New Roman" panose="02020603050405020304" pitchFamily="18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baseline="0">
                <a:latin typeface="Times New Roman" panose="02020603050405020304" pitchFamily="18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baseline="0">
                <a:latin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baseline="0"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045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604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27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31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176339"/>
            <a:ext cx="10972800" cy="494982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910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411818" y="0"/>
            <a:ext cx="23812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23812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23814"/>
            <a:ext cx="12192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56351"/>
            <a:ext cx="2546351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0"/>
          <p:cNvSpPr>
            <a:spLocks noChangeArrowheads="1"/>
          </p:cNvSpPr>
          <p:nvPr userDrawn="1"/>
        </p:nvSpPr>
        <p:spPr bwMode="gray">
          <a:xfrm>
            <a:off x="0" y="6356351"/>
            <a:ext cx="12192000" cy="50799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2800"/>
          </a:p>
        </p:txBody>
      </p:sp>
      <p:sp>
        <p:nvSpPr>
          <p:cNvPr id="15" name="TextBox 16"/>
          <p:cNvSpPr txBox="1">
            <a:spLocks noChangeArrowheads="1"/>
          </p:cNvSpPr>
          <p:nvPr userDrawn="1"/>
        </p:nvSpPr>
        <p:spPr bwMode="auto">
          <a:xfrm>
            <a:off x="4580467" y="6513132"/>
            <a:ext cx="474556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rgbClr val="FFFFFF"/>
                </a:solidFill>
                <a:cs typeface="Times New Roman" panose="02020603050405020304" pitchFamily="18" charset="0"/>
              </a:rPr>
              <a:t>Copyright © 2019, 2015, 2011 Pearson Education, Inc.</a:t>
            </a: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10078806" y="6442837"/>
            <a:ext cx="182456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48446396-2D47-44D8-8B37-6817DAB46179}" type="slidenum">
              <a:rPr lang="en-US" alt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5" y="6378641"/>
            <a:ext cx="1443567" cy="45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6"/>
          <p:cNvSpPr txBox="1">
            <a:spLocks noChangeArrowheads="1"/>
          </p:cNvSpPr>
          <p:nvPr userDrawn="1"/>
        </p:nvSpPr>
        <p:spPr bwMode="auto">
          <a:xfrm>
            <a:off x="1818217" y="6524625"/>
            <a:ext cx="282786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bg1"/>
                </a:solidFill>
                <a:ea typeface="Calibri" panose="020F0502020204030204" pitchFamily="34" charset="0"/>
              </a:rPr>
              <a:t>ALWAYS LEARNING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1" r:id="rId3"/>
    <p:sldLayoutId id="2147483662" r:id="rId4"/>
    <p:sldLayoutId id="2147483667" r:id="rId5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aseline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aseline="0">
          <a:solidFill>
            <a:schemeClr val="tx1"/>
          </a:solidFill>
          <a:latin typeface="+mn-lt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aseline="0">
          <a:solidFill>
            <a:schemeClr val="tx1"/>
          </a:solidFill>
          <a:latin typeface="+mn-lt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aseline="0">
          <a:solidFill>
            <a:schemeClr val="tx1"/>
          </a:solidFill>
          <a:latin typeface="+mn-lt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aseline="0">
          <a:solidFill>
            <a:schemeClr val="tx1"/>
          </a:solidFill>
          <a:latin typeface="+mn-lt"/>
          <a:cs typeface="Times New Roman" panose="020206030504050203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513567" y="638175"/>
            <a:ext cx="448460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6600" b="1" dirty="0">
                <a:cs typeface="Times New Roman" panose="02020603050405020304" pitchFamily="18" charset="0"/>
              </a:rPr>
              <a:t>Chapter 1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701457" y="2033784"/>
            <a:ext cx="52609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Arithmetic of Whole Numbers</a:t>
            </a: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712418" y="3555826"/>
            <a:ext cx="52448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Section 1.3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Multiplication of Whole Numbers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5844"/>
            <a:ext cx="4400811" cy="5628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9DA4D21-0EF3-4070-A652-2D0BC2882423}"/>
                  </a:ext>
                </a:extLst>
              </p:cNvPr>
              <p:cNvSpPr/>
              <p:nvPr/>
            </p:nvSpPr>
            <p:spPr>
              <a:xfrm>
                <a:off x="367861" y="1034353"/>
                <a:ext cx="1031403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Consider the problem: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34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2 = _________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9DA4D21-0EF3-4070-A652-2D0BC28824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61" y="1034353"/>
                <a:ext cx="10314039" cy="954107"/>
              </a:xfrm>
              <a:prstGeom prst="rect">
                <a:avLst/>
              </a:prstGeom>
              <a:blipFill>
                <a:blip r:embed="rId2"/>
                <a:stretch>
                  <a:fillRect l="-1182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985678E-69CC-46D7-9626-7BFD2127E202}"/>
              </a:ext>
            </a:extLst>
          </p:cNvPr>
          <p:cNvSpPr/>
          <p:nvPr/>
        </p:nvSpPr>
        <p:spPr>
          <a:xfrm>
            <a:off x="367861" y="2465862"/>
            <a:ext cx="110673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Finally, </a:t>
            </a:r>
            <a:r>
              <a:rPr lang="en-US" dirty="0"/>
              <a:t>to make the process clear, let’s write it in expanded form.</a:t>
            </a:r>
            <a:endParaRPr lang="en-US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418924-5CE6-450F-A188-A57DC681371C}"/>
                  </a:ext>
                </a:extLst>
              </p:cNvPr>
              <p:cNvSpPr txBox="1"/>
              <p:nvPr/>
            </p:nvSpPr>
            <p:spPr>
              <a:xfrm>
                <a:off x="2404037" y="3678232"/>
                <a:ext cx="117211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    3   4</a:t>
                </a:r>
              </a:p>
              <a:p>
                <a14:m>
                  <m:oMath xmlns:m="http://schemas.openxmlformats.org/officeDocument/2006/math">
                    <m:r>
                      <a:rPr lang="en-US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    2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418924-5CE6-450F-A188-A57DC6813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37" y="3678232"/>
                <a:ext cx="1172116" cy="954107"/>
              </a:xfrm>
              <a:prstGeom prst="rect">
                <a:avLst/>
              </a:prstGeom>
              <a:blipFill>
                <a:blip r:embed="rId3"/>
                <a:stretch>
                  <a:fillRect t="-6369" r="-9326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09FF3A-233A-4C6F-8620-64CB08E2CF5B}"/>
                  </a:ext>
                </a:extLst>
              </p:cNvPr>
              <p:cNvSpPr txBox="1"/>
              <p:nvPr/>
            </p:nvSpPr>
            <p:spPr>
              <a:xfrm>
                <a:off x="4733784" y="3583305"/>
                <a:ext cx="233910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3 tens + 4 ones</a:t>
                </a:r>
              </a:p>
              <a:p>
                <a14:m>
                  <m:oMath xmlns:m="http://schemas.openxmlformats.org/officeDocument/2006/math"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</m:t>
                    </m:r>
                    <m:r>
                      <a:rPr lang="en-US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2      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09FF3A-233A-4C6F-8620-64CB08E2C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784" y="3583305"/>
                <a:ext cx="2339102" cy="954107"/>
              </a:xfrm>
              <a:prstGeom prst="rect">
                <a:avLst/>
              </a:prstGeom>
              <a:blipFill>
                <a:blip r:embed="rId4"/>
                <a:stretch>
                  <a:fillRect l="-5483" t="-7051" r="-5483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3B4E6D2-A0A7-43EB-92B4-D840378B2747}"/>
              </a:ext>
            </a:extLst>
          </p:cNvPr>
          <p:cNvSpPr txBox="1"/>
          <p:nvPr/>
        </p:nvSpPr>
        <p:spPr>
          <a:xfrm>
            <a:off x="4733784" y="4503584"/>
            <a:ext cx="4381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6 tens + 8 ones = 60 + 8 = 68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C179EE-D5FE-436A-AE8C-D6193A4AF1C7}"/>
              </a:ext>
            </a:extLst>
          </p:cNvPr>
          <p:cNvSpPr/>
          <p:nvPr/>
        </p:nvSpPr>
        <p:spPr>
          <a:xfrm>
            <a:off x="1748191" y="5504206"/>
            <a:ext cx="86956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The estimate 60 is roughly equal to the answer 68.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D1C21-6B2A-4AC6-8621-ED68E5E93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27" y="5417162"/>
            <a:ext cx="749809" cy="644653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1DFFB6A0-12FD-4D24-A64A-FABF944F9531}"/>
              </a:ext>
            </a:extLst>
          </p:cNvPr>
          <p:cNvSpPr/>
          <p:nvPr/>
        </p:nvSpPr>
        <p:spPr bwMode="auto">
          <a:xfrm>
            <a:off x="3745210" y="4010027"/>
            <a:ext cx="852055" cy="467457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3333FF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59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DA4D21-0EF3-4070-A652-2D0BC2882423}"/>
              </a:ext>
            </a:extLst>
          </p:cNvPr>
          <p:cNvSpPr/>
          <p:nvPr/>
        </p:nvSpPr>
        <p:spPr>
          <a:xfrm>
            <a:off x="367861" y="1034353"/>
            <a:ext cx="10314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Here is a slightly more difficult problem.  To find the product: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985678E-69CC-46D7-9626-7BFD2127E202}"/>
                  </a:ext>
                </a:extLst>
              </p:cNvPr>
              <p:cNvSpPr/>
              <p:nvPr/>
            </p:nvSpPr>
            <p:spPr>
              <a:xfrm>
                <a:off x="367861" y="2711745"/>
                <a:ext cx="998148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First, </a:t>
                </a:r>
                <a:r>
                  <a:rPr lang="en-US" dirty="0"/>
                  <a:t>estimate the answer: 30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3 = 90. The answer is about 90.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985678E-69CC-46D7-9626-7BFD2127E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61" y="2711745"/>
                <a:ext cx="9981484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221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B1529F0-A886-44B5-9739-B9184741A49B}"/>
              </a:ext>
            </a:extLst>
          </p:cNvPr>
          <p:cNvSpPr/>
          <p:nvPr/>
        </p:nvSpPr>
        <p:spPr>
          <a:xfrm>
            <a:off x="367861" y="3265405"/>
            <a:ext cx="4058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Then, </a:t>
            </a:r>
            <a:r>
              <a:rPr lang="en-US" dirty="0"/>
              <a:t>proceed as follows:</a:t>
            </a:r>
            <a:endParaRPr lang="en-US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418924-5CE6-450F-A188-A57DC681371C}"/>
                  </a:ext>
                </a:extLst>
              </p:cNvPr>
              <p:cNvSpPr txBox="1"/>
              <p:nvPr/>
            </p:nvSpPr>
            <p:spPr>
              <a:xfrm>
                <a:off x="543467" y="1465588"/>
                <a:ext cx="90281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    28</a:t>
                </a:r>
              </a:p>
              <a:p>
                <a14:m>
                  <m:oMath xmlns:m="http://schemas.openxmlformats.org/officeDocument/2006/math">
                    <m:r>
                      <a:rPr lang="en-US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 3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418924-5CE6-450F-A188-A57DC6813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67" y="1465588"/>
                <a:ext cx="902811" cy="954107"/>
              </a:xfrm>
              <a:prstGeom prst="rect">
                <a:avLst/>
              </a:prstGeom>
              <a:blipFill>
                <a:blip r:embed="rId3"/>
                <a:stretch>
                  <a:fillRect t="-6369" r="-12838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41FC0B-BEFA-495F-8506-C8D5042FF950}"/>
                  </a:ext>
                </a:extLst>
              </p:cNvPr>
              <p:cNvSpPr txBox="1"/>
              <p:nvPr/>
            </p:nvSpPr>
            <p:spPr>
              <a:xfrm>
                <a:off x="695867" y="4039069"/>
                <a:ext cx="90281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    28</a:t>
                </a:r>
              </a:p>
              <a:p>
                <a14:m>
                  <m:oMath xmlns:m="http://schemas.openxmlformats.org/officeDocument/2006/math">
                    <m:r>
                      <a:rPr lang="en-US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 3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41FC0B-BEFA-495F-8506-C8D5042FF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67" y="4039069"/>
                <a:ext cx="902811" cy="954107"/>
              </a:xfrm>
              <a:prstGeom prst="rect">
                <a:avLst/>
              </a:prstGeom>
              <a:blipFill>
                <a:blip r:embed="rId4"/>
                <a:stretch>
                  <a:fillRect t="-7051" r="-12838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E8BA6A-850F-4071-A89C-C2EA7C4D959A}"/>
                  </a:ext>
                </a:extLst>
              </p:cNvPr>
              <p:cNvSpPr txBox="1"/>
              <p:nvPr/>
            </p:nvSpPr>
            <p:spPr>
              <a:xfrm>
                <a:off x="2543120" y="4005500"/>
                <a:ext cx="235994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2 tens + 8 ones</a:t>
                </a:r>
              </a:p>
              <a:p>
                <a14:m>
                  <m:oMath xmlns:m="http://schemas.openxmlformats.org/officeDocument/2006/math"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</m:t>
                    </m:r>
                    <m:r>
                      <a:rPr lang="en-US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3      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E8BA6A-850F-4071-A89C-C2EA7C4D9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120" y="4005500"/>
                <a:ext cx="2359941" cy="954107"/>
              </a:xfrm>
              <a:prstGeom prst="rect">
                <a:avLst/>
              </a:prstGeom>
              <a:blipFill>
                <a:blip r:embed="rId5"/>
                <a:stretch>
                  <a:fillRect l="-5168" t="-6369" r="-4651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046849C-55B0-4F9C-A2E6-C4A42F3B0A39}"/>
              </a:ext>
            </a:extLst>
          </p:cNvPr>
          <p:cNvSpPr txBox="1"/>
          <p:nvPr/>
        </p:nvSpPr>
        <p:spPr>
          <a:xfrm>
            <a:off x="2543120" y="4925779"/>
            <a:ext cx="2518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6 tens + 24 ones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DA97D66-D381-4DAF-913A-84F0F83F9850}"/>
              </a:ext>
            </a:extLst>
          </p:cNvPr>
          <p:cNvSpPr/>
          <p:nvPr/>
        </p:nvSpPr>
        <p:spPr bwMode="auto">
          <a:xfrm>
            <a:off x="1644871" y="4290446"/>
            <a:ext cx="852055" cy="467457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3333FF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4B1CD9-FFA1-4C0C-87C0-6DDC0D2D10CF}"/>
              </a:ext>
            </a:extLst>
          </p:cNvPr>
          <p:cNvSpPr txBox="1"/>
          <p:nvPr/>
        </p:nvSpPr>
        <p:spPr>
          <a:xfrm>
            <a:off x="2237251" y="5509879"/>
            <a:ext cx="3858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= 6 tens + 2 tens + 4 ones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761247-2A90-4C78-A101-A084006A2C79}"/>
              </a:ext>
            </a:extLst>
          </p:cNvPr>
          <p:cNvSpPr txBox="1"/>
          <p:nvPr/>
        </p:nvSpPr>
        <p:spPr>
          <a:xfrm>
            <a:off x="6086359" y="5509879"/>
            <a:ext cx="2630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= 8 tens + 4 ones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565DD9-FE44-47C9-8A81-E0D057A22A59}"/>
              </a:ext>
            </a:extLst>
          </p:cNvPr>
          <p:cNvSpPr txBox="1"/>
          <p:nvPr/>
        </p:nvSpPr>
        <p:spPr>
          <a:xfrm>
            <a:off x="8641774" y="5509879"/>
            <a:ext cx="139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= 80 + 4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5056F2-ECF7-48A6-A399-6E8AFFB16FC5}"/>
              </a:ext>
            </a:extLst>
          </p:cNvPr>
          <p:cNvSpPr txBox="1"/>
          <p:nvPr/>
        </p:nvSpPr>
        <p:spPr>
          <a:xfrm>
            <a:off x="10038310" y="5509879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= 84</a:t>
            </a:r>
          </a:p>
        </p:txBody>
      </p:sp>
    </p:spTree>
    <p:extLst>
      <p:ext uri="{BB962C8B-B14F-4D97-AF65-F5344CB8AC3E}">
        <p14:creationId xmlns:p14="http://schemas.microsoft.com/office/powerpoint/2010/main" val="257419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Continued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DA4D21-0EF3-4070-A652-2D0BC2882423}"/>
              </a:ext>
            </a:extLst>
          </p:cNvPr>
          <p:cNvSpPr/>
          <p:nvPr/>
        </p:nvSpPr>
        <p:spPr>
          <a:xfrm>
            <a:off x="367861" y="1034353"/>
            <a:ext cx="10314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Here is a slightly more difficult problem.  To find the product: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85678E-69CC-46D7-9626-7BFD2127E202}"/>
              </a:ext>
            </a:extLst>
          </p:cNvPr>
          <p:cNvSpPr/>
          <p:nvPr/>
        </p:nvSpPr>
        <p:spPr>
          <a:xfrm>
            <a:off x="872837" y="2794100"/>
            <a:ext cx="3850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90 is roughly equal to 84.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529F0-A886-44B5-9739-B9184741A49B}"/>
              </a:ext>
            </a:extLst>
          </p:cNvPr>
          <p:cNvSpPr/>
          <p:nvPr/>
        </p:nvSpPr>
        <p:spPr>
          <a:xfrm>
            <a:off x="367861" y="3518241"/>
            <a:ext cx="11128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do not normally use the expanded form; instead we simplify the work</a:t>
            </a:r>
          </a:p>
          <a:p>
            <a:r>
              <a:rPr lang="en-US" dirty="0"/>
              <a:t>like this:</a:t>
            </a:r>
            <a:endParaRPr lang="en-US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418924-5CE6-450F-A188-A57DC681371C}"/>
                  </a:ext>
                </a:extLst>
              </p:cNvPr>
              <p:cNvSpPr txBox="1"/>
              <p:nvPr/>
            </p:nvSpPr>
            <p:spPr>
              <a:xfrm>
                <a:off x="543467" y="1465588"/>
                <a:ext cx="90281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    28</a:t>
                </a:r>
              </a:p>
              <a:p>
                <a14:m>
                  <m:oMath xmlns:m="http://schemas.openxmlformats.org/officeDocument/2006/math">
                    <m:r>
                      <a:rPr lang="en-US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 3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418924-5CE6-450F-A188-A57DC6813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67" y="1465588"/>
                <a:ext cx="902811" cy="954107"/>
              </a:xfrm>
              <a:prstGeom prst="rect">
                <a:avLst/>
              </a:prstGeom>
              <a:blipFill>
                <a:blip r:embed="rId2"/>
                <a:stretch>
                  <a:fillRect t="-6369" r="-12838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41FC0B-BEFA-495F-8506-C8D5042FF950}"/>
                  </a:ext>
                </a:extLst>
              </p:cNvPr>
              <p:cNvSpPr txBox="1"/>
              <p:nvPr/>
            </p:nvSpPr>
            <p:spPr>
              <a:xfrm>
                <a:off x="1319321" y="4641523"/>
                <a:ext cx="108234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    2  8</a:t>
                </a:r>
              </a:p>
              <a:p>
                <a14:m>
                  <m:oMath xmlns:m="http://schemas.openxmlformats.org/officeDocument/2006/math">
                    <m:r>
                      <a:rPr lang="en-US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   3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41FC0B-BEFA-495F-8506-C8D5042FF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321" y="4641523"/>
                <a:ext cx="1082348" cy="954107"/>
              </a:xfrm>
              <a:prstGeom prst="rect">
                <a:avLst/>
              </a:prstGeom>
              <a:blipFill>
                <a:blip r:embed="rId3"/>
                <a:stretch>
                  <a:fillRect t="-6369" r="-10674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DC2E8BD5-D174-4B02-8474-8EC43E214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3" y="2692634"/>
            <a:ext cx="749809" cy="6446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544599-37FE-4823-8894-E94657E3628E}"/>
                  </a:ext>
                </a:extLst>
              </p:cNvPr>
              <p:cNvSpPr txBox="1"/>
              <p:nvPr/>
            </p:nvSpPr>
            <p:spPr>
              <a:xfrm>
                <a:off x="3353129" y="4516181"/>
                <a:ext cx="71839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8 = 24  </a:t>
                </a:r>
                <a:r>
                  <a:rPr lang="en-US" dirty="0">
                    <a:solidFill>
                      <a:schemeClr val="tx1"/>
                    </a:solidFill>
                  </a:rPr>
                  <a:t>Write 4 and carry </a:t>
                </a:r>
                <a:r>
                  <a:rPr lang="en-US" dirty="0"/>
                  <a:t>2</a:t>
                </a:r>
                <a:r>
                  <a:rPr lang="en-US" dirty="0">
                    <a:solidFill>
                      <a:schemeClr val="tx1"/>
                    </a:solidFill>
                  </a:rPr>
                  <a:t> tens.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544599-37FE-4823-8894-E94657E36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129" y="4516181"/>
                <a:ext cx="7183906" cy="523220"/>
              </a:xfrm>
              <a:prstGeom prst="rect">
                <a:avLst/>
              </a:prstGeom>
              <a:blipFill>
                <a:blip r:embed="rId5"/>
                <a:stretch>
                  <a:fillRect l="-1696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232ABEE-7D54-4AE7-A5E5-01248DCB7E1C}"/>
              </a:ext>
            </a:extLst>
          </p:cNvPr>
          <p:cNvSpPr txBox="1"/>
          <p:nvPr/>
        </p:nvSpPr>
        <p:spPr>
          <a:xfrm>
            <a:off x="1704042" y="435688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221559-1925-42E6-B333-4DC1635E6895}"/>
              </a:ext>
            </a:extLst>
          </p:cNvPr>
          <p:cNvSpPr txBox="1"/>
          <p:nvPr/>
        </p:nvSpPr>
        <p:spPr>
          <a:xfrm>
            <a:off x="1975375" y="551861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C36360-A683-49C9-8863-5EB8D036F93A}"/>
                  </a:ext>
                </a:extLst>
              </p:cNvPr>
              <p:cNvSpPr txBox="1"/>
              <p:nvPr/>
            </p:nvSpPr>
            <p:spPr>
              <a:xfrm>
                <a:off x="3353128" y="5099315"/>
                <a:ext cx="82397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 tens = 6 tens   6 tens + 2 tens = 8 tens. </a:t>
                </a:r>
                <a:r>
                  <a:rPr lang="en-US" dirty="0">
                    <a:solidFill>
                      <a:schemeClr val="tx1"/>
                    </a:solidFill>
                  </a:rPr>
                  <a:t>Write 8.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C36360-A683-49C9-8863-5EB8D036F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128" y="5099315"/>
                <a:ext cx="8239781" cy="523220"/>
              </a:xfrm>
              <a:prstGeom prst="rect">
                <a:avLst/>
              </a:prstGeom>
              <a:blipFill>
                <a:blip r:embed="rId6"/>
                <a:stretch>
                  <a:fillRect l="-1479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5EAE7F9F-339D-415E-8D17-0D0E74592905}"/>
              </a:ext>
            </a:extLst>
          </p:cNvPr>
          <p:cNvSpPr txBox="1"/>
          <p:nvPr/>
        </p:nvSpPr>
        <p:spPr>
          <a:xfrm>
            <a:off x="1633057" y="551861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8215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3" grpId="0"/>
      <p:bldP spid="4" grpId="0"/>
      <p:bldP spid="17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Learning Help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9DA4D21-0EF3-4070-A652-2D0BC2882423}"/>
                  </a:ext>
                </a:extLst>
              </p:cNvPr>
              <p:cNvSpPr/>
              <p:nvPr/>
            </p:nvSpPr>
            <p:spPr>
              <a:xfrm>
                <a:off x="367861" y="1034353"/>
                <a:ext cx="10689022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Multiplying a two- or three-digit number by a one-digit number can be done mentally.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For example, think of 43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5 as 40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5 plus 3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5, or 200 + 15 = 215. </a:t>
                </a:r>
                <a:r>
                  <a:rPr lang="en-US" dirty="0">
                    <a:solidFill>
                      <a:srgbClr val="3333FF"/>
                    </a:solidFill>
                  </a:rPr>
                  <a:t>For a problem such as 29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rgbClr val="3333FF"/>
                    </a:solidFill>
                  </a:rPr>
                  <a:t> 6, think 30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rgbClr val="3333FF"/>
                    </a:solidFill>
                  </a:rPr>
                  <a:t> 6 minus 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rgbClr val="3333FF"/>
                    </a:solidFill>
                  </a:rPr>
                  <a:t> 6 or 180 – 6 = 174.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Tricks like this are very useful on the job when neither paper and pencil nor a calculator is at hand.</a:t>
                </a:r>
                <a:endParaRPr lang="en-US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9DA4D21-0EF3-4070-A652-2D0BC28824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61" y="1034353"/>
                <a:ext cx="10689022" cy="3970318"/>
              </a:xfrm>
              <a:prstGeom prst="rect">
                <a:avLst/>
              </a:prstGeom>
              <a:blipFill rotWithShape="0">
                <a:blip r:embed="rId2"/>
                <a:stretch>
                  <a:fillRect l="-1140" t="-1690" b="-3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622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Two- and Three-Digit Multiplications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DA4D21-0EF3-4070-A652-2D0BC2882423}"/>
              </a:ext>
            </a:extLst>
          </p:cNvPr>
          <p:cNvSpPr/>
          <p:nvPr/>
        </p:nvSpPr>
        <p:spPr>
          <a:xfrm>
            <a:off x="863161" y="1872553"/>
            <a:ext cx="106890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Calculations involving two- and three-digit multipliers are done in a similar way.</a:t>
            </a: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93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8678"/>
            <a:ext cx="12023834" cy="955675"/>
          </a:xfrm>
        </p:spPr>
        <p:txBody>
          <a:bodyPr/>
          <a:lstStyle/>
          <a:p>
            <a:r>
              <a:rPr lang="en-US" altLang="en-US" dirty="0"/>
              <a:t>Example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DA4D21-0EF3-4070-A652-2D0BC2882423}"/>
              </a:ext>
            </a:extLst>
          </p:cNvPr>
          <p:cNvSpPr/>
          <p:nvPr/>
        </p:nvSpPr>
        <p:spPr>
          <a:xfrm>
            <a:off x="367861" y="1034353"/>
            <a:ext cx="10689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 multiply</a:t>
            </a: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56A66C-5645-4A73-AA8B-9DC6C78D23C9}"/>
                  </a:ext>
                </a:extLst>
              </p:cNvPr>
              <p:cNvSpPr txBox="1"/>
              <p:nvPr/>
            </p:nvSpPr>
            <p:spPr>
              <a:xfrm>
                <a:off x="2567274" y="818909"/>
                <a:ext cx="90281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    89</a:t>
                </a:r>
              </a:p>
              <a:p>
                <a14:m>
                  <m:oMath xmlns:m="http://schemas.openxmlformats.org/officeDocument/2006/math">
                    <m:r>
                      <a:rPr lang="en-US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56A66C-5645-4A73-AA8B-9DC6C78D2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274" y="818909"/>
                <a:ext cx="902811" cy="954107"/>
              </a:xfrm>
              <a:prstGeom prst="rect">
                <a:avLst/>
              </a:prstGeom>
              <a:blipFill>
                <a:blip r:embed="rId2"/>
                <a:stretch>
                  <a:fillRect t="-6369" r="-12838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9D9FE43-595C-417B-A248-39DA53409610}"/>
                  </a:ext>
                </a:extLst>
              </p:cNvPr>
              <p:cNvSpPr/>
              <p:nvPr/>
            </p:nvSpPr>
            <p:spPr>
              <a:xfrm>
                <a:off x="630620" y="2251638"/>
                <a:ext cx="751489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cs typeface="Times New Roman" panose="02020603050405020304" pitchFamily="18" charset="0"/>
                  </a:rPr>
                  <a:t>First, </a:t>
                </a:r>
                <a:r>
                  <a:rPr lang="en-US" dirty="0">
                    <a:cs typeface="Times New Roman" panose="02020603050405020304" pitchFamily="18" charset="0"/>
                  </a:rPr>
                  <a:t>estimate the answer: 90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20 = 1800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9D9FE43-595C-417B-A248-39DA53409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20" y="2251638"/>
                <a:ext cx="7514897" cy="523220"/>
              </a:xfrm>
              <a:prstGeom prst="rect">
                <a:avLst/>
              </a:prstGeom>
              <a:blipFill>
                <a:blip r:embed="rId3"/>
                <a:stretch>
                  <a:fillRect l="-162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E865796-E52A-4E29-9229-DEB1E2D340C4}"/>
              </a:ext>
            </a:extLst>
          </p:cNvPr>
          <p:cNvSpPr/>
          <p:nvPr/>
        </p:nvSpPr>
        <p:spPr>
          <a:xfrm>
            <a:off x="630619" y="2890141"/>
            <a:ext cx="7514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Second, </a:t>
            </a:r>
            <a:r>
              <a:rPr lang="en-US" dirty="0"/>
              <a:t>multiply by the ones digit 4.</a:t>
            </a:r>
            <a:endParaRPr lang="en-US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882ACF-0A38-42BD-9D55-FA8D3D0FD808}"/>
                  </a:ext>
                </a:extLst>
              </p:cNvPr>
              <p:cNvSpPr txBox="1"/>
              <p:nvPr/>
            </p:nvSpPr>
            <p:spPr>
              <a:xfrm>
                <a:off x="2571963" y="3785402"/>
                <a:ext cx="90281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    89</a:t>
                </a:r>
              </a:p>
              <a:p>
                <a14:m>
                  <m:oMath xmlns:m="http://schemas.openxmlformats.org/officeDocument/2006/math">
                    <m:r>
                      <a:rPr lang="en-US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882ACF-0A38-42BD-9D55-FA8D3D0FD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963" y="3785402"/>
                <a:ext cx="902811" cy="954107"/>
              </a:xfrm>
              <a:prstGeom prst="rect">
                <a:avLst/>
              </a:prstGeom>
              <a:blipFill>
                <a:blip r:embed="rId4"/>
                <a:stretch>
                  <a:fillRect t="-7051" r="-12162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F1319C0-8E26-468B-A9A9-F30298F7FD51}"/>
                  </a:ext>
                </a:extLst>
              </p:cNvPr>
              <p:cNvSpPr/>
              <p:nvPr/>
            </p:nvSpPr>
            <p:spPr>
              <a:xfrm>
                <a:off x="4185350" y="3796397"/>
                <a:ext cx="50064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3333FF"/>
                    </a:solidFill>
                    <a:cs typeface="Times New Roman" panose="02020603050405020304" pitchFamily="18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rgbClr val="3333FF"/>
                    </a:solidFill>
                    <a:cs typeface="Times New Roman" panose="02020603050405020304" pitchFamily="18" charset="0"/>
                  </a:rPr>
                  <a:t> 9 = 36   </a:t>
                </a:r>
                <a:r>
                  <a:rPr lang="en-US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Write </a:t>
                </a:r>
                <a:r>
                  <a:rPr lang="en-US" dirty="0">
                    <a:cs typeface="Times New Roman" panose="02020603050405020304" pitchFamily="18" charset="0"/>
                  </a:rPr>
                  <a:t>6</a:t>
                </a:r>
                <a:r>
                  <a:rPr lang="en-US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; carry </a:t>
                </a:r>
                <a:r>
                  <a:rPr lang="en-US" dirty="0">
                    <a:cs typeface="Times New Roman" panose="02020603050405020304" pitchFamily="18" charset="0"/>
                  </a:rPr>
                  <a:t>3</a:t>
                </a:r>
                <a:r>
                  <a:rPr lang="en-US" dirty="0">
                    <a:solidFill>
                      <a:srgbClr val="00FFFF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tens.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F1319C0-8E26-468B-A9A9-F30298F7FD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350" y="3796397"/>
                <a:ext cx="5006499" cy="523220"/>
              </a:xfrm>
              <a:prstGeom prst="rect">
                <a:avLst/>
              </a:prstGeom>
              <a:blipFill>
                <a:blip r:embed="rId5"/>
                <a:stretch>
                  <a:fillRect l="-2558" t="-12791" r="-146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59D33BF-DFDA-401C-AE15-59448174FC80}"/>
                  </a:ext>
                </a:extLst>
              </p:cNvPr>
              <p:cNvSpPr/>
              <p:nvPr/>
            </p:nvSpPr>
            <p:spPr>
              <a:xfrm>
                <a:off x="4185350" y="4372676"/>
                <a:ext cx="30540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3333FF"/>
                    </a:solidFill>
                    <a:cs typeface="Times New Roman" panose="02020603050405020304" pitchFamily="18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rgbClr val="3333FF"/>
                    </a:solidFill>
                    <a:cs typeface="Times New Roman" panose="02020603050405020304" pitchFamily="18" charset="0"/>
                  </a:rPr>
                  <a:t> 8 tens = 32 tens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59D33BF-DFDA-401C-AE15-59448174FC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350" y="4372676"/>
                <a:ext cx="3054041" cy="523220"/>
              </a:xfrm>
              <a:prstGeom prst="rect">
                <a:avLst/>
              </a:prstGeom>
              <a:blipFill>
                <a:blip r:embed="rId6"/>
                <a:stretch>
                  <a:fillRect l="-4192" t="-11628" r="-299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18C25C09-04F9-491A-9975-0DF51E60295C}"/>
              </a:ext>
            </a:extLst>
          </p:cNvPr>
          <p:cNvSpPr/>
          <p:nvPr/>
        </p:nvSpPr>
        <p:spPr bwMode="auto">
          <a:xfrm>
            <a:off x="3154773" y="3867811"/>
            <a:ext cx="315312" cy="781872"/>
          </a:xfrm>
          <a:prstGeom prst="rect">
            <a:avLst/>
          </a:prstGeom>
          <a:solidFill>
            <a:srgbClr val="333399">
              <a:alpha val="3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3333FF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622ED9-9153-450B-95E2-4B4DD2E9BA5D}"/>
              </a:ext>
            </a:extLst>
          </p:cNvPr>
          <p:cNvSpPr/>
          <p:nvPr/>
        </p:nvSpPr>
        <p:spPr bwMode="auto">
          <a:xfrm>
            <a:off x="2839461" y="3867811"/>
            <a:ext cx="315312" cy="426708"/>
          </a:xfrm>
          <a:prstGeom prst="rect">
            <a:avLst/>
          </a:prstGeom>
          <a:solidFill>
            <a:srgbClr val="333399">
              <a:alpha val="3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3333FF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33C2E7-403F-4EDC-A17B-0CB4DD580D1C}"/>
              </a:ext>
            </a:extLst>
          </p:cNvPr>
          <p:cNvSpPr/>
          <p:nvPr/>
        </p:nvSpPr>
        <p:spPr>
          <a:xfrm>
            <a:off x="4185350" y="4909788"/>
            <a:ext cx="4370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FF"/>
                </a:solidFill>
                <a:cs typeface="Times New Roman" panose="02020603050405020304" pitchFamily="18" charset="0"/>
              </a:rPr>
              <a:t>32 tens + 3 tens = 35 tens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40E6EC-DC62-487A-9D17-69903AF56ADC}"/>
              </a:ext>
            </a:extLst>
          </p:cNvPr>
          <p:cNvSpPr txBox="1"/>
          <p:nvPr/>
        </p:nvSpPr>
        <p:spPr>
          <a:xfrm>
            <a:off x="3113209" y="463428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39B25E-0952-4763-99CB-10B424630BFC}"/>
              </a:ext>
            </a:extLst>
          </p:cNvPr>
          <p:cNvSpPr txBox="1"/>
          <p:nvPr/>
        </p:nvSpPr>
        <p:spPr>
          <a:xfrm>
            <a:off x="2708984" y="4637522"/>
            <a:ext cx="553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F29E51-3F38-4454-AACA-0D741F10B5F6}"/>
              </a:ext>
            </a:extLst>
          </p:cNvPr>
          <p:cNvSpPr txBox="1"/>
          <p:nvPr/>
        </p:nvSpPr>
        <p:spPr>
          <a:xfrm>
            <a:off x="2965146" y="3551617"/>
            <a:ext cx="366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5806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5" grpId="0"/>
      <p:bldP spid="9" grpId="0"/>
      <p:bldP spid="8" grpId="0" animBg="1"/>
      <p:bldP spid="11" grpId="0" animBg="1"/>
      <p:bldP spid="12" grpId="0"/>
      <p:bldP spid="10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8678"/>
            <a:ext cx="12023834" cy="955675"/>
          </a:xfrm>
        </p:spPr>
        <p:txBody>
          <a:bodyPr/>
          <a:lstStyle/>
          <a:p>
            <a:r>
              <a:rPr lang="en-US" altLang="en-US" dirty="0"/>
              <a:t>Example Continued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DA4D21-0EF3-4070-A652-2D0BC2882423}"/>
              </a:ext>
            </a:extLst>
          </p:cNvPr>
          <p:cNvSpPr/>
          <p:nvPr/>
        </p:nvSpPr>
        <p:spPr>
          <a:xfrm>
            <a:off x="367861" y="1034353"/>
            <a:ext cx="2045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 multiply</a:t>
            </a: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56A66C-5645-4A73-AA8B-9DC6C78D23C9}"/>
                  </a:ext>
                </a:extLst>
              </p:cNvPr>
              <p:cNvSpPr txBox="1"/>
              <p:nvPr/>
            </p:nvSpPr>
            <p:spPr>
              <a:xfrm>
                <a:off x="2567274" y="818909"/>
                <a:ext cx="90281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    89</a:t>
                </a:r>
              </a:p>
              <a:p>
                <a14:m>
                  <m:oMath xmlns:m="http://schemas.openxmlformats.org/officeDocument/2006/math">
                    <m:r>
                      <a:rPr lang="en-US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56A66C-5645-4A73-AA8B-9DC6C78D2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274" y="818909"/>
                <a:ext cx="902811" cy="954107"/>
              </a:xfrm>
              <a:prstGeom prst="rect">
                <a:avLst/>
              </a:prstGeom>
              <a:blipFill>
                <a:blip r:embed="rId2"/>
                <a:stretch>
                  <a:fillRect t="-6369" r="-12838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9D9FE43-595C-417B-A248-39DA53409610}"/>
              </a:ext>
            </a:extLst>
          </p:cNvPr>
          <p:cNvSpPr/>
          <p:nvPr/>
        </p:nvSpPr>
        <p:spPr>
          <a:xfrm>
            <a:off x="630620" y="2251638"/>
            <a:ext cx="7514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Times New Roman" panose="02020603050405020304" pitchFamily="18" charset="0"/>
              </a:rPr>
              <a:t>Third, </a:t>
            </a:r>
            <a:r>
              <a:rPr lang="en-US" dirty="0">
                <a:cs typeface="Times New Roman" panose="02020603050405020304" pitchFamily="18" charset="0"/>
              </a:rPr>
              <a:t>multiply by the tens digit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882ACF-0A38-42BD-9D55-FA8D3D0FD808}"/>
                  </a:ext>
                </a:extLst>
              </p:cNvPr>
              <p:cNvSpPr txBox="1"/>
              <p:nvPr/>
            </p:nvSpPr>
            <p:spPr>
              <a:xfrm>
                <a:off x="2571963" y="3785402"/>
                <a:ext cx="90281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    89</a:t>
                </a:r>
              </a:p>
              <a:p>
                <a14:m>
                  <m:oMath xmlns:m="http://schemas.openxmlformats.org/officeDocument/2006/math">
                    <m:r>
                      <a:rPr lang="en-US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882ACF-0A38-42BD-9D55-FA8D3D0FD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963" y="3785402"/>
                <a:ext cx="902811" cy="954107"/>
              </a:xfrm>
              <a:prstGeom prst="rect">
                <a:avLst/>
              </a:prstGeom>
              <a:blipFill>
                <a:blip r:embed="rId3"/>
                <a:stretch>
                  <a:fillRect t="-7051" r="-12162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F1319C0-8E26-468B-A9A9-F30298F7FD51}"/>
                  </a:ext>
                </a:extLst>
              </p:cNvPr>
              <p:cNvSpPr/>
              <p:nvPr/>
            </p:nvSpPr>
            <p:spPr>
              <a:xfrm>
                <a:off x="4185350" y="3224892"/>
                <a:ext cx="44294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solidFill>
                      <a:srgbClr val="3333FF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rgbClr val="3333FF"/>
                    </a:solidFill>
                    <a:cs typeface="Times New Roman" panose="02020603050405020304" pitchFamily="18" charset="0"/>
                  </a:rPr>
                  <a:t> 9 = 18   </a:t>
                </a:r>
                <a:r>
                  <a:rPr lang="en-US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Write </a:t>
                </a:r>
                <a:r>
                  <a:rPr lang="en-US" dirty="0">
                    <a:cs typeface="Times New Roman" panose="02020603050405020304" pitchFamily="18" charset="0"/>
                  </a:rPr>
                  <a:t>8</a:t>
                </a:r>
                <a:r>
                  <a:rPr lang="en-US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; carry </a:t>
                </a:r>
                <a:r>
                  <a:rPr lang="en-US" dirty="0"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.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F1319C0-8E26-468B-A9A9-F30298F7FD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350" y="3224892"/>
                <a:ext cx="4429418" cy="523220"/>
              </a:xfrm>
              <a:prstGeom prst="rect">
                <a:avLst/>
              </a:prstGeom>
              <a:blipFill>
                <a:blip r:embed="rId4"/>
                <a:stretch>
                  <a:fillRect l="-289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59D33BF-DFDA-401C-AE15-59448174FC80}"/>
                  </a:ext>
                </a:extLst>
              </p:cNvPr>
              <p:cNvSpPr/>
              <p:nvPr/>
            </p:nvSpPr>
            <p:spPr>
              <a:xfrm>
                <a:off x="4185350" y="3801171"/>
                <a:ext cx="17203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solidFill>
                      <a:srgbClr val="3333FF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rgbClr val="3333FF"/>
                    </a:solidFill>
                    <a:cs typeface="Times New Roman" panose="02020603050405020304" pitchFamily="18" charset="0"/>
                  </a:rPr>
                  <a:t> 8 = 16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59D33BF-DFDA-401C-AE15-59448174FC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350" y="3801171"/>
                <a:ext cx="1720343" cy="523220"/>
              </a:xfrm>
              <a:prstGeom prst="rect">
                <a:avLst/>
              </a:prstGeom>
              <a:blipFill>
                <a:blip r:embed="rId5"/>
                <a:stretch>
                  <a:fillRect l="-7447" t="-12941" r="-6028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18C25C09-04F9-491A-9975-0DF51E60295C}"/>
              </a:ext>
            </a:extLst>
          </p:cNvPr>
          <p:cNvSpPr/>
          <p:nvPr/>
        </p:nvSpPr>
        <p:spPr bwMode="auto">
          <a:xfrm>
            <a:off x="2853434" y="3867811"/>
            <a:ext cx="315312" cy="781872"/>
          </a:xfrm>
          <a:prstGeom prst="rect">
            <a:avLst/>
          </a:prstGeom>
          <a:solidFill>
            <a:srgbClr val="333399">
              <a:alpha val="3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3333FF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622ED9-9153-450B-95E2-4B4DD2E9BA5D}"/>
              </a:ext>
            </a:extLst>
          </p:cNvPr>
          <p:cNvSpPr/>
          <p:nvPr/>
        </p:nvSpPr>
        <p:spPr bwMode="auto">
          <a:xfrm>
            <a:off x="3165716" y="3867811"/>
            <a:ext cx="315312" cy="426708"/>
          </a:xfrm>
          <a:prstGeom prst="rect">
            <a:avLst/>
          </a:prstGeom>
          <a:solidFill>
            <a:srgbClr val="333399">
              <a:alpha val="3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3333FF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33C2E7-403F-4EDC-A17B-0CB4DD580D1C}"/>
              </a:ext>
            </a:extLst>
          </p:cNvPr>
          <p:cNvSpPr/>
          <p:nvPr/>
        </p:nvSpPr>
        <p:spPr>
          <a:xfrm>
            <a:off x="4185350" y="4338283"/>
            <a:ext cx="2028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FF"/>
                </a:solidFill>
                <a:cs typeface="Times New Roman" panose="02020603050405020304" pitchFamily="18" charset="0"/>
              </a:rPr>
              <a:t>16 + 1 = 17 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887E97-7B92-4BCD-A1E0-2F69BD847631}"/>
              </a:ext>
            </a:extLst>
          </p:cNvPr>
          <p:cNvSpPr txBox="1"/>
          <p:nvPr/>
        </p:nvSpPr>
        <p:spPr>
          <a:xfrm>
            <a:off x="2967400" y="321625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017A78-40AA-4995-A44D-DBFE755153BE}"/>
              </a:ext>
            </a:extLst>
          </p:cNvPr>
          <p:cNvSpPr txBox="1"/>
          <p:nvPr/>
        </p:nvSpPr>
        <p:spPr>
          <a:xfrm>
            <a:off x="3113209" y="463428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8D181B-E488-4F86-A70D-CAA863C99739}"/>
              </a:ext>
            </a:extLst>
          </p:cNvPr>
          <p:cNvSpPr txBox="1"/>
          <p:nvPr/>
        </p:nvSpPr>
        <p:spPr>
          <a:xfrm>
            <a:off x="2708984" y="4637522"/>
            <a:ext cx="553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A5B7D1-7CE6-4935-AED4-50BF4DC4BD15}"/>
              </a:ext>
            </a:extLst>
          </p:cNvPr>
          <p:cNvSpPr txBox="1"/>
          <p:nvPr/>
        </p:nvSpPr>
        <p:spPr>
          <a:xfrm>
            <a:off x="2517335" y="5041141"/>
            <a:ext cx="553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876862B-66CF-43A2-9CD1-6B42AFABECF6}"/>
                  </a:ext>
                </a:extLst>
              </p:cNvPr>
              <p:cNvSpPr/>
              <p:nvPr/>
            </p:nvSpPr>
            <p:spPr>
              <a:xfrm>
                <a:off x="4185350" y="4769651"/>
                <a:ext cx="613501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cs typeface="Times New Roman" panose="02020603050405020304" pitchFamily="18" charset="0"/>
                  </a:rPr>
                  <a:t>Leave a blank space here, because we are</a:t>
                </a:r>
              </a:p>
              <a:p>
                <a:r>
                  <a:rPr lang="en-US" dirty="0">
                    <a:cs typeface="Times New Roman" panose="02020603050405020304" pitchFamily="18" charset="0"/>
                  </a:rPr>
                  <a:t>a</a:t>
                </a:r>
                <a:r>
                  <a:rPr lang="en-US">
                    <a:cs typeface="Times New Roman" panose="02020603050405020304" pitchFamily="18" charset="0"/>
                  </a:rPr>
                  <a:t>ctually </a:t>
                </a:r>
                <a:r>
                  <a:rPr lang="en-US" dirty="0">
                    <a:cs typeface="Times New Roman" panose="02020603050405020304" pitchFamily="18" charset="0"/>
                  </a:rPr>
                  <a:t>multiplying 89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20 = 1780.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876862B-66CF-43A2-9CD1-6B42AFABE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350" y="4769651"/>
                <a:ext cx="6135013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2087" t="-6369" r="-1093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0846772-FF0F-475F-8AC9-702263F3883C}"/>
              </a:ext>
            </a:extLst>
          </p:cNvPr>
          <p:cNvSpPr txBox="1"/>
          <p:nvPr/>
        </p:nvSpPr>
        <p:spPr>
          <a:xfrm>
            <a:off x="2898544" y="504829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8279DB8-EECA-4406-800A-AA35D160F7C7}"/>
              </a:ext>
            </a:extLst>
          </p:cNvPr>
          <p:cNvCxnSpPr/>
          <p:nvPr/>
        </p:nvCxnSpPr>
        <p:spPr bwMode="auto">
          <a:xfrm flipV="1">
            <a:off x="2534715" y="5536424"/>
            <a:ext cx="952750" cy="715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FF872B0-0EC2-45DB-973B-A8D82AE35285}"/>
              </a:ext>
            </a:extLst>
          </p:cNvPr>
          <p:cNvCxnSpPr/>
          <p:nvPr/>
        </p:nvCxnSpPr>
        <p:spPr bwMode="auto">
          <a:xfrm flipH="1">
            <a:off x="3331106" y="5041141"/>
            <a:ext cx="854244" cy="2687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228F85B-D4BC-41CF-B360-C220CCBCA8B4}"/>
                  </a:ext>
                </a:extLst>
              </p:cNvPr>
              <p:cNvSpPr/>
              <p:nvPr/>
            </p:nvSpPr>
            <p:spPr>
              <a:xfrm>
                <a:off x="4096403" y="1087412"/>
                <a:ext cx="552832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cs typeface="Times New Roman" panose="02020603050405020304" pitchFamily="18" charset="0"/>
                  </a:rPr>
                  <a:t>Estimate the answer: 90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20 = 1800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228F85B-D4BC-41CF-B360-C220CCBCA8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403" y="1087412"/>
                <a:ext cx="5528323" cy="523220"/>
              </a:xfrm>
              <a:prstGeom prst="rect">
                <a:avLst/>
              </a:prstGeom>
              <a:blipFill>
                <a:blip r:embed="rId7"/>
                <a:stretch>
                  <a:fillRect l="-2315" t="-11628" r="-99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2F2DA50E-3EB0-4449-8327-392F9C779C42}"/>
              </a:ext>
            </a:extLst>
          </p:cNvPr>
          <p:cNvSpPr txBox="1"/>
          <p:nvPr/>
        </p:nvSpPr>
        <p:spPr>
          <a:xfrm>
            <a:off x="2965146" y="3551617"/>
            <a:ext cx="366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9707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8" grpId="0" animBg="1"/>
      <p:bldP spid="11" grpId="0" animBg="1"/>
      <p:bldP spid="12" grpId="0"/>
      <p:bldP spid="14" grpId="0"/>
      <p:bldP spid="17" grpId="0"/>
      <p:bldP spid="13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8678"/>
            <a:ext cx="12023834" cy="955675"/>
          </a:xfrm>
        </p:spPr>
        <p:txBody>
          <a:bodyPr/>
          <a:lstStyle/>
          <a:p>
            <a:r>
              <a:rPr lang="en-US" altLang="en-US" dirty="0"/>
              <a:t>Example Continued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DA4D21-0EF3-4070-A652-2D0BC2882423}"/>
              </a:ext>
            </a:extLst>
          </p:cNvPr>
          <p:cNvSpPr/>
          <p:nvPr/>
        </p:nvSpPr>
        <p:spPr>
          <a:xfrm>
            <a:off x="367861" y="1034353"/>
            <a:ext cx="2007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 multiply</a:t>
            </a: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56A66C-5645-4A73-AA8B-9DC6C78D23C9}"/>
                  </a:ext>
                </a:extLst>
              </p:cNvPr>
              <p:cNvSpPr txBox="1"/>
              <p:nvPr/>
            </p:nvSpPr>
            <p:spPr>
              <a:xfrm>
                <a:off x="2567274" y="818909"/>
                <a:ext cx="90281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    89</a:t>
                </a:r>
              </a:p>
              <a:p>
                <a14:m>
                  <m:oMath xmlns:m="http://schemas.openxmlformats.org/officeDocument/2006/math">
                    <m:r>
                      <a:rPr lang="en-US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56A66C-5645-4A73-AA8B-9DC6C78D2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274" y="818909"/>
                <a:ext cx="902811" cy="954107"/>
              </a:xfrm>
              <a:prstGeom prst="rect">
                <a:avLst/>
              </a:prstGeom>
              <a:blipFill>
                <a:blip r:embed="rId2"/>
                <a:stretch>
                  <a:fillRect t="-6369" r="-12838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9D9FE43-595C-417B-A248-39DA53409610}"/>
              </a:ext>
            </a:extLst>
          </p:cNvPr>
          <p:cNvSpPr/>
          <p:nvPr/>
        </p:nvSpPr>
        <p:spPr>
          <a:xfrm>
            <a:off x="630620" y="2251638"/>
            <a:ext cx="7514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Times New Roman" panose="02020603050405020304" pitchFamily="18" charset="0"/>
              </a:rPr>
              <a:t>Fourth, </a:t>
            </a:r>
            <a:r>
              <a:rPr lang="en-US" dirty="0">
                <a:cs typeface="Times New Roman" panose="02020603050405020304" pitchFamily="18" charset="0"/>
              </a:rPr>
              <a:t>add the products obtained.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882ACF-0A38-42BD-9D55-FA8D3D0FD808}"/>
                  </a:ext>
                </a:extLst>
              </p:cNvPr>
              <p:cNvSpPr txBox="1"/>
              <p:nvPr/>
            </p:nvSpPr>
            <p:spPr>
              <a:xfrm>
                <a:off x="2571963" y="3785402"/>
                <a:ext cx="90281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    89</a:t>
                </a:r>
              </a:p>
              <a:p>
                <a14:m>
                  <m:oMath xmlns:m="http://schemas.openxmlformats.org/officeDocument/2006/math">
                    <m:r>
                      <a:rPr lang="en-US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882ACF-0A38-42BD-9D55-FA8D3D0FD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963" y="3785402"/>
                <a:ext cx="902811" cy="954107"/>
              </a:xfrm>
              <a:prstGeom prst="rect">
                <a:avLst/>
              </a:prstGeom>
              <a:blipFill>
                <a:blip r:embed="rId3"/>
                <a:stretch>
                  <a:fillRect t="-7051" r="-12162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FA1907C-3648-4F4D-8BCB-2046D63BE695}"/>
              </a:ext>
            </a:extLst>
          </p:cNvPr>
          <p:cNvSpPr txBox="1"/>
          <p:nvPr/>
        </p:nvSpPr>
        <p:spPr>
          <a:xfrm>
            <a:off x="3000151" y="346892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887E97-7B92-4BCD-A1E0-2F69BD847631}"/>
              </a:ext>
            </a:extLst>
          </p:cNvPr>
          <p:cNvSpPr txBox="1"/>
          <p:nvPr/>
        </p:nvSpPr>
        <p:spPr>
          <a:xfrm>
            <a:off x="3018200" y="321625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017A78-40AA-4995-A44D-DBFE755153BE}"/>
              </a:ext>
            </a:extLst>
          </p:cNvPr>
          <p:cNvSpPr txBox="1"/>
          <p:nvPr/>
        </p:nvSpPr>
        <p:spPr>
          <a:xfrm>
            <a:off x="3113209" y="463428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8D181B-E488-4F86-A70D-CAA863C99739}"/>
              </a:ext>
            </a:extLst>
          </p:cNvPr>
          <p:cNvSpPr txBox="1"/>
          <p:nvPr/>
        </p:nvSpPr>
        <p:spPr>
          <a:xfrm>
            <a:off x="2708984" y="4637522"/>
            <a:ext cx="553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A5B7D1-7CE6-4935-AED4-50BF4DC4BD15}"/>
              </a:ext>
            </a:extLst>
          </p:cNvPr>
          <p:cNvSpPr txBox="1"/>
          <p:nvPr/>
        </p:nvSpPr>
        <p:spPr>
          <a:xfrm>
            <a:off x="2517335" y="5041141"/>
            <a:ext cx="553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846772-FF0F-475F-8AC9-702263F3883C}"/>
              </a:ext>
            </a:extLst>
          </p:cNvPr>
          <p:cNvSpPr txBox="1"/>
          <p:nvPr/>
        </p:nvSpPr>
        <p:spPr>
          <a:xfrm>
            <a:off x="2898544" y="504829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8279DB8-EECA-4406-800A-AA35D160F7C7}"/>
              </a:ext>
            </a:extLst>
          </p:cNvPr>
          <p:cNvCxnSpPr/>
          <p:nvPr/>
        </p:nvCxnSpPr>
        <p:spPr bwMode="auto">
          <a:xfrm flipV="1">
            <a:off x="2534715" y="5536424"/>
            <a:ext cx="952750" cy="715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ight Brace 5">
            <a:extLst>
              <a:ext uri="{FF2B5EF4-FFF2-40B4-BE49-F238E27FC236}">
                <a16:creationId xmlns:a16="http://schemas.microsoft.com/office/drawing/2014/main" id="{EFBD43C6-4737-4178-86B6-7284400E933D}"/>
              </a:ext>
            </a:extLst>
          </p:cNvPr>
          <p:cNvSpPr/>
          <p:nvPr/>
        </p:nvSpPr>
        <p:spPr bwMode="auto">
          <a:xfrm>
            <a:off x="3487465" y="4701409"/>
            <a:ext cx="351138" cy="832007"/>
          </a:xfrm>
          <a:prstGeom prst="rightBrace">
            <a:avLst>
              <a:gd name="adj1" fmla="val 17801"/>
              <a:gd name="adj2" fmla="val 50000"/>
            </a:avLst>
          </a:prstGeom>
          <a:noFill/>
          <a:ln w="952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3333FF"/>
              </a:solidFill>
              <a:effectLst/>
              <a:latin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3A1999-F1A5-45E0-B572-BB21005DF11B}"/>
              </a:ext>
            </a:extLst>
          </p:cNvPr>
          <p:cNvSpPr/>
          <p:nvPr/>
        </p:nvSpPr>
        <p:spPr>
          <a:xfrm>
            <a:off x="3881637" y="4786686"/>
            <a:ext cx="711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add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79A336-009A-40F3-9B2A-8BC49B70E0B6}"/>
              </a:ext>
            </a:extLst>
          </p:cNvPr>
          <p:cNvSpPr txBox="1"/>
          <p:nvPr/>
        </p:nvSpPr>
        <p:spPr>
          <a:xfrm>
            <a:off x="2523345" y="5505434"/>
            <a:ext cx="1126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2136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C96C9CC-3CBE-458B-8692-5A100C1F3A64}"/>
                  </a:ext>
                </a:extLst>
              </p:cNvPr>
              <p:cNvSpPr/>
              <p:nvPr/>
            </p:nvSpPr>
            <p:spPr>
              <a:xfrm>
                <a:off x="4096403" y="1087412"/>
                <a:ext cx="552832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cs typeface="Times New Roman" panose="02020603050405020304" pitchFamily="18" charset="0"/>
                  </a:rPr>
                  <a:t>Estimate the answer: 90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20 = 1800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C96C9CC-3CBE-458B-8692-5A100C1F3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403" y="1087412"/>
                <a:ext cx="5528323" cy="523220"/>
              </a:xfrm>
              <a:prstGeom prst="rect">
                <a:avLst/>
              </a:prstGeom>
              <a:blipFill>
                <a:blip r:embed="rId4"/>
                <a:stretch>
                  <a:fillRect l="-2315" t="-11628" r="-99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21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2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8678"/>
            <a:ext cx="12023834" cy="955675"/>
          </a:xfrm>
        </p:spPr>
        <p:txBody>
          <a:bodyPr/>
          <a:lstStyle/>
          <a:p>
            <a:r>
              <a:rPr lang="en-US" altLang="en-US" dirty="0"/>
              <a:t>Example Continued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DA4D21-0EF3-4070-A652-2D0BC2882423}"/>
              </a:ext>
            </a:extLst>
          </p:cNvPr>
          <p:cNvSpPr/>
          <p:nvPr/>
        </p:nvSpPr>
        <p:spPr>
          <a:xfrm>
            <a:off x="367861" y="1034353"/>
            <a:ext cx="2119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 multiply</a:t>
            </a: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56A66C-5645-4A73-AA8B-9DC6C78D23C9}"/>
                  </a:ext>
                </a:extLst>
              </p:cNvPr>
              <p:cNvSpPr txBox="1"/>
              <p:nvPr/>
            </p:nvSpPr>
            <p:spPr>
              <a:xfrm>
                <a:off x="2567274" y="818909"/>
                <a:ext cx="90281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    89</a:t>
                </a:r>
              </a:p>
              <a:p>
                <a14:m>
                  <m:oMath xmlns:m="http://schemas.openxmlformats.org/officeDocument/2006/math">
                    <m:r>
                      <a:rPr lang="en-US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56A66C-5645-4A73-AA8B-9DC6C78D2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274" y="818909"/>
                <a:ext cx="902811" cy="954107"/>
              </a:xfrm>
              <a:prstGeom prst="rect">
                <a:avLst/>
              </a:prstGeom>
              <a:blipFill>
                <a:blip r:embed="rId2"/>
                <a:stretch>
                  <a:fillRect t="-6369" r="-12838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9D9FE43-595C-417B-A248-39DA53409610}"/>
              </a:ext>
            </a:extLst>
          </p:cNvPr>
          <p:cNvSpPr/>
          <p:nvPr/>
        </p:nvSpPr>
        <p:spPr>
          <a:xfrm>
            <a:off x="1087820" y="2043359"/>
            <a:ext cx="84510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Finally, </a:t>
            </a:r>
            <a:r>
              <a:rPr lang="en-US" dirty="0"/>
              <a:t>check it. The estimate and the answer are roughly the same, or at least in the same ballpark.</a:t>
            </a:r>
            <a:endParaRPr lang="en-US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882ACF-0A38-42BD-9D55-FA8D3D0FD808}"/>
                  </a:ext>
                </a:extLst>
              </p:cNvPr>
              <p:cNvSpPr txBox="1"/>
              <p:nvPr/>
            </p:nvSpPr>
            <p:spPr>
              <a:xfrm>
                <a:off x="2571963" y="3785402"/>
                <a:ext cx="90281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    89</a:t>
                </a:r>
              </a:p>
              <a:p>
                <a14:m>
                  <m:oMath xmlns:m="http://schemas.openxmlformats.org/officeDocument/2006/math">
                    <m:r>
                      <a:rPr lang="en-US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882ACF-0A38-42BD-9D55-FA8D3D0FD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963" y="3785402"/>
                <a:ext cx="902811" cy="954107"/>
              </a:xfrm>
              <a:prstGeom prst="rect">
                <a:avLst/>
              </a:prstGeom>
              <a:blipFill>
                <a:blip r:embed="rId3"/>
                <a:stretch>
                  <a:fillRect t="-7051" r="-12162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FA1907C-3648-4F4D-8BCB-2046D63BE695}"/>
              </a:ext>
            </a:extLst>
          </p:cNvPr>
          <p:cNvSpPr txBox="1"/>
          <p:nvPr/>
        </p:nvSpPr>
        <p:spPr>
          <a:xfrm>
            <a:off x="3000151" y="346892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887E97-7B92-4BCD-A1E0-2F69BD847631}"/>
              </a:ext>
            </a:extLst>
          </p:cNvPr>
          <p:cNvSpPr txBox="1"/>
          <p:nvPr/>
        </p:nvSpPr>
        <p:spPr>
          <a:xfrm>
            <a:off x="3018200" y="321625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017A78-40AA-4995-A44D-DBFE755153BE}"/>
              </a:ext>
            </a:extLst>
          </p:cNvPr>
          <p:cNvSpPr txBox="1"/>
          <p:nvPr/>
        </p:nvSpPr>
        <p:spPr>
          <a:xfrm>
            <a:off x="3113209" y="463428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8D181B-E488-4F86-A70D-CAA863C99739}"/>
              </a:ext>
            </a:extLst>
          </p:cNvPr>
          <p:cNvSpPr txBox="1"/>
          <p:nvPr/>
        </p:nvSpPr>
        <p:spPr>
          <a:xfrm>
            <a:off x="2708984" y="4637522"/>
            <a:ext cx="553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A5B7D1-7CE6-4935-AED4-50BF4DC4BD15}"/>
              </a:ext>
            </a:extLst>
          </p:cNvPr>
          <p:cNvSpPr txBox="1"/>
          <p:nvPr/>
        </p:nvSpPr>
        <p:spPr>
          <a:xfrm>
            <a:off x="2517335" y="5041141"/>
            <a:ext cx="553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846772-FF0F-475F-8AC9-702263F3883C}"/>
              </a:ext>
            </a:extLst>
          </p:cNvPr>
          <p:cNvSpPr txBox="1"/>
          <p:nvPr/>
        </p:nvSpPr>
        <p:spPr>
          <a:xfrm>
            <a:off x="2898544" y="504829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8279DB8-EECA-4406-800A-AA35D160F7C7}"/>
              </a:ext>
            </a:extLst>
          </p:cNvPr>
          <p:cNvCxnSpPr/>
          <p:nvPr/>
        </p:nvCxnSpPr>
        <p:spPr bwMode="auto">
          <a:xfrm flipV="1">
            <a:off x="2534715" y="5536424"/>
            <a:ext cx="952750" cy="715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D79A336-009A-40F3-9B2A-8BC49B70E0B6}"/>
              </a:ext>
            </a:extLst>
          </p:cNvPr>
          <p:cNvSpPr txBox="1"/>
          <p:nvPr/>
        </p:nvSpPr>
        <p:spPr>
          <a:xfrm>
            <a:off x="2487050" y="5522723"/>
            <a:ext cx="1126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2136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84B582D-5FD9-491B-9618-FC5396A6C4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1" y="2035257"/>
            <a:ext cx="749809" cy="6446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58E192D-1764-4A48-9B22-4F5E740822BB}"/>
                  </a:ext>
                </a:extLst>
              </p:cNvPr>
              <p:cNvSpPr/>
              <p:nvPr/>
            </p:nvSpPr>
            <p:spPr>
              <a:xfrm>
                <a:off x="4096403" y="1087412"/>
                <a:ext cx="552832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cs typeface="Times New Roman" panose="02020603050405020304" pitchFamily="18" charset="0"/>
                  </a:rPr>
                  <a:t>Estimate the answer: 90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20 = 1800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58E192D-1764-4A48-9B22-4F5E74082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403" y="1087412"/>
                <a:ext cx="5528323" cy="523220"/>
              </a:xfrm>
              <a:prstGeom prst="rect">
                <a:avLst/>
              </a:prstGeom>
              <a:blipFill>
                <a:blip r:embed="rId5"/>
                <a:stretch>
                  <a:fillRect l="-2315" t="-11628" r="-99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8212EC-7083-437A-BEE8-C554E78ECD14}"/>
                  </a:ext>
                </a:extLst>
              </p:cNvPr>
              <p:cNvSpPr/>
              <p:nvPr/>
            </p:nvSpPr>
            <p:spPr>
              <a:xfrm>
                <a:off x="4932724" y="3361435"/>
                <a:ext cx="6754779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Notice that the product in the third step, 178, is written one digit space over from the product from the second step. When we multiplied 2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9 to get 18 in Step 3, we were actually multiplying 20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9 = 180, but the zero in 180 is usually omitted to save time.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8212EC-7083-437A-BEE8-C554E78ECD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724" y="3361435"/>
                <a:ext cx="6754779" cy="2677656"/>
              </a:xfrm>
              <a:prstGeom prst="rect">
                <a:avLst/>
              </a:prstGeom>
              <a:blipFill>
                <a:blip r:embed="rId6"/>
                <a:stretch>
                  <a:fillRect l="-1805" t="-2273" r="-542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5601CB45-7B9E-47CB-96E3-9253D2725209}"/>
              </a:ext>
            </a:extLst>
          </p:cNvPr>
          <p:cNvSpPr/>
          <p:nvPr/>
        </p:nvSpPr>
        <p:spPr bwMode="auto">
          <a:xfrm>
            <a:off x="2558551" y="5120072"/>
            <a:ext cx="983145" cy="367862"/>
          </a:xfrm>
          <a:prstGeom prst="rect">
            <a:avLst/>
          </a:prstGeom>
          <a:solidFill>
            <a:srgbClr val="333399">
              <a:alpha val="3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3333FF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66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8678"/>
            <a:ext cx="12023834" cy="955675"/>
          </a:xfrm>
        </p:spPr>
        <p:txBody>
          <a:bodyPr/>
          <a:lstStyle/>
          <a:p>
            <a:r>
              <a:rPr lang="en-US" altLang="en-US" dirty="0"/>
              <a:t>Example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DA4D21-0EF3-4070-A652-2D0BC2882423}"/>
              </a:ext>
            </a:extLst>
          </p:cNvPr>
          <p:cNvSpPr/>
          <p:nvPr/>
        </p:nvSpPr>
        <p:spPr>
          <a:xfrm>
            <a:off x="367861" y="1034353"/>
            <a:ext cx="2074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 multiply</a:t>
            </a: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56A66C-5645-4A73-AA8B-9DC6C78D23C9}"/>
                  </a:ext>
                </a:extLst>
              </p:cNvPr>
              <p:cNvSpPr txBox="1"/>
              <p:nvPr/>
            </p:nvSpPr>
            <p:spPr>
              <a:xfrm>
                <a:off x="2567274" y="818909"/>
                <a:ext cx="108234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    527</a:t>
                </a:r>
              </a:p>
              <a:p>
                <a14:m>
                  <m:oMath xmlns:m="http://schemas.openxmlformats.org/officeDocument/2006/math">
                    <m:r>
                      <a:rPr lang="en-US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231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56A66C-5645-4A73-AA8B-9DC6C78D2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274" y="818909"/>
                <a:ext cx="1082348" cy="954107"/>
              </a:xfrm>
              <a:prstGeom prst="rect">
                <a:avLst/>
              </a:prstGeom>
              <a:blipFill>
                <a:blip r:embed="rId2"/>
                <a:stretch>
                  <a:fillRect t="-6369" r="-10112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9D9FE43-595C-417B-A248-39DA53409610}"/>
                  </a:ext>
                </a:extLst>
              </p:cNvPr>
              <p:cNvSpPr/>
              <p:nvPr/>
            </p:nvSpPr>
            <p:spPr>
              <a:xfrm>
                <a:off x="630619" y="1854577"/>
                <a:ext cx="751489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cs typeface="Times New Roman" panose="02020603050405020304" pitchFamily="18" charset="0"/>
                  </a:rPr>
                  <a:t>First, </a:t>
                </a:r>
                <a:r>
                  <a:rPr lang="en-US" dirty="0">
                    <a:cs typeface="Times New Roman" panose="02020603050405020304" pitchFamily="18" charset="0"/>
                  </a:rPr>
                  <a:t>estimate the answer: 500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200 = 100,000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9D9FE43-595C-417B-A248-39DA53409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19" y="1854577"/>
                <a:ext cx="7514897" cy="523220"/>
              </a:xfrm>
              <a:prstGeom prst="rect">
                <a:avLst/>
              </a:prstGeom>
              <a:blipFill>
                <a:blip r:embed="rId3"/>
                <a:stretch>
                  <a:fillRect l="-162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E865796-E52A-4E29-9229-DEB1E2D340C4}"/>
              </a:ext>
            </a:extLst>
          </p:cNvPr>
          <p:cNvSpPr/>
          <p:nvPr/>
        </p:nvSpPr>
        <p:spPr>
          <a:xfrm>
            <a:off x="630619" y="2459358"/>
            <a:ext cx="60715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Next, </a:t>
            </a:r>
            <a:r>
              <a:rPr lang="en-US" dirty="0"/>
              <a:t>multiply 527 by each digit in 231, from right to left, creating a separate row for each product. Be sure to indent each row one space to the left of the row above it.</a:t>
            </a:r>
            <a:endParaRPr lang="en-US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85C3E2-016F-4A98-9F76-9BA37F8AE6A2}"/>
                  </a:ext>
                </a:extLst>
              </p:cNvPr>
              <p:cNvSpPr txBox="1"/>
              <p:nvPr/>
            </p:nvSpPr>
            <p:spPr>
              <a:xfrm>
                <a:off x="7800925" y="2516346"/>
                <a:ext cx="108234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    527</a:t>
                </a:r>
              </a:p>
              <a:p>
                <a14:m>
                  <m:oMath xmlns:m="http://schemas.openxmlformats.org/officeDocument/2006/math">
                    <m:r>
                      <a:rPr lang="en-US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231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85C3E2-016F-4A98-9F76-9BA37F8AE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925" y="2516346"/>
                <a:ext cx="1082348" cy="954107"/>
              </a:xfrm>
              <a:prstGeom prst="rect">
                <a:avLst/>
              </a:prstGeom>
              <a:blipFill>
                <a:blip r:embed="rId4"/>
                <a:stretch>
                  <a:fillRect t="-7051" r="-10169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30F826-ACA2-4735-B784-165AC89D0221}"/>
                  </a:ext>
                </a:extLst>
              </p:cNvPr>
              <p:cNvSpPr txBox="1"/>
              <p:nvPr/>
            </p:nvSpPr>
            <p:spPr>
              <a:xfrm>
                <a:off x="9767461" y="3405065"/>
                <a:ext cx="13388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527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30F826-ACA2-4735-B784-165AC89D0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7461" y="3405065"/>
                <a:ext cx="1338828" cy="523220"/>
              </a:xfrm>
              <a:prstGeom prst="rect">
                <a:avLst/>
              </a:prstGeom>
              <a:blipFill>
                <a:blip r:embed="rId5"/>
                <a:stretch>
                  <a:fillRect l="-9091" t="-12941" r="-8636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217A541-B8AF-4DFD-BE14-233D0D942F08}"/>
              </a:ext>
            </a:extLst>
          </p:cNvPr>
          <p:cNvSpPr txBox="1"/>
          <p:nvPr/>
        </p:nvSpPr>
        <p:spPr>
          <a:xfrm>
            <a:off x="8159998" y="3419442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527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34A9C9-2229-400C-9C7D-58FA70DA44A4}"/>
                  </a:ext>
                </a:extLst>
              </p:cNvPr>
              <p:cNvSpPr txBox="1"/>
              <p:nvPr/>
            </p:nvSpPr>
            <p:spPr>
              <a:xfrm>
                <a:off x="9767461" y="3819075"/>
                <a:ext cx="13388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527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3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34A9C9-2229-400C-9C7D-58FA70DA4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7461" y="3819075"/>
                <a:ext cx="1338828" cy="523220"/>
              </a:xfrm>
              <a:prstGeom prst="rect">
                <a:avLst/>
              </a:prstGeom>
              <a:blipFill>
                <a:blip r:embed="rId6"/>
                <a:stretch>
                  <a:fillRect l="-9091" t="-11628" r="-863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96843CF-66B2-401F-AF1B-136AB037B7D8}"/>
              </a:ext>
            </a:extLst>
          </p:cNvPr>
          <p:cNvSpPr txBox="1"/>
          <p:nvPr/>
        </p:nvSpPr>
        <p:spPr>
          <a:xfrm>
            <a:off x="7800925" y="380757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1581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3142F4-7822-4BFB-A0A1-822DBD7E165D}"/>
                  </a:ext>
                </a:extLst>
              </p:cNvPr>
              <p:cNvSpPr txBox="1"/>
              <p:nvPr/>
            </p:nvSpPr>
            <p:spPr>
              <a:xfrm>
                <a:off x="9767461" y="4233085"/>
                <a:ext cx="13388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527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3142F4-7822-4BFB-A0A1-822DBD7E1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7461" y="4233085"/>
                <a:ext cx="1338828" cy="523220"/>
              </a:xfrm>
              <a:prstGeom prst="rect">
                <a:avLst/>
              </a:prstGeom>
              <a:blipFill>
                <a:blip r:embed="rId7"/>
                <a:stretch>
                  <a:fillRect l="-9091" t="-11628" r="-863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34A0AD5A-7F00-44E5-8460-DEE31F6AEE1F}"/>
              </a:ext>
            </a:extLst>
          </p:cNvPr>
          <p:cNvSpPr txBox="1"/>
          <p:nvPr/>
        </p:nvSpPr>
        <p:spPr>
          <a:xfrm>
            <a:off x="7618824" y="419801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1054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59F9C1-3B98-4374-AE46-4FA083DCEF17}"/>
              </a:ext>
            </a:extLst>
          </p:cNvPr>
          <p:cNvCxnSpPr/>
          <p:nvPr/>
        </p:nvCxnSpPr>
        <p:spPr bwMode="auto">
          <a:xfrm flipH="1">
            <a:off x="8883273" y="3681052"/>
            <a:ext cx="73871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BBD53D5-3E2D-44D0-A60E-CEE57E6B870C}"/>
              </a:ext>
            </a:extLst>
          </p:cNvPr>
          <p:cNvCxnSpPr/>
          <p:nvPr/>
        </p:nvCxnSpPr>
        <p:spPr bwMode="auto">
          <a:xfrm flipH="1">
            <a:off x="8883273" y="4090282"/>
            <a:ext cx="73871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DB697F7-57F6-4ED8-8E60-BA7ABF9F8A8F}"/>
              </a:ext>
            </a:extLst>
          </p:cNvPr>
          <p:cNvCxnSpPr/>
          <p:nvPr/>
        </p:nvCxnSpPr>
        <p:spPr bwMode="auto">
          <a:xfrm flipH="1">
            <a:off x="8883273" y="4494695"/>
            <a:ext cx="73871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F86F6A-FD31-48C9-B241-3D293AABFFBA}"/>
              </a:ext>
            </a:extLst>
          </p:cNvPr>
          <p:cNvCxnSpPr/>
          <p:nvPr/>
        </p:nvCxnSpPr>
        <p:spPr bwMode="auto">
          <a:xfrm flipV="1">
            <a:off x="7647714" y="4674954"/>
            <a:ext cx="1175260" cy="151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E8C56AF-48A8-4833-8780-21BD7B4D8F24}"/>
              </a:ext>
            </a:extLst>
          </p:cNvPr>
          <p:cNvSpPr txBox="1"/>
          <p:nvPr/>
        </p:nvSpPr>
        <p:spPr>
          <a:xfrm>
            <a:off x="7618824" y="4712459"/>
            <a:ext cx="135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121737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07B9BE3-93C4-42F1-9CC8-B2D5053750DD}"/>
              </a:ext>
            </a:extLst>
          </p:cNvPr>
          <p:cNvSpPr/>
          <p:nvPr/>
        </p:nvSpPr>
        <p:spPr>
          <a:xfrm>
            <a:off x="477596" y="5490686"/>
            <a:ext cx="9424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The product is 121,737. This agrees roughly with our estimate.</a:t>
            </a:r>
          </a:p>
        </p:txBody>
      </p:sp>
    </p:spTree>
    <p:extLst>
      <p:ext uri="{BB962C8B-B14F-4D97-AF65-F5344CB8AC3E}">
        <p14:creationId xmlns:p14="http://schemas.microsoft.com/office/powerpoint/2010/main" val="121308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5" grpId="0"/>
      <p:bldP spid="13" grpId="0"/>
      <p:bldP spid="17" grpId="0"/>
      <p:bldP spid="18" grpId="0"/>
      <p:bldP spid="19" grpId="0"/>
      <p:bldP spid="20" grpId="0"/>
      <p:bldP spid="21" grpId="0"/>
      <p:bldP spid="31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25678" y="1337185"/>
            <a:ext cx="9350477" cy="4739149"/>
          </a:xfrm>
        </p:spPr>
        <p:txBody>
          <a:bodyPr/>
          <a:lstStyle/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Multiply Whole Numbers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Solve Practical Applications Involving Whole Numbers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06478"/>
            <a:ext cx="9144000" cy="808038"/>
          </a:xfrm>
        </p:spPr>
        <p:txBody>
          <a:bodyPr/>
          <a:lstStyle/>
          <a:p>
            <a:pPr eaLnBrk="1" hangingPunct="1">
              <a:tabLst>
                <a:tab pos="8694738" algn="r"/>
              </a:tabLst>
            </a:pPr>
            <a:r>
              <a:rPr lang="en-US" altLang="en-US" dirty="0"/>
              <a:t>Objective: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8678"/>
            <a:ext cx="12023834" cy="955675"/>
          </a:xfrm>
        </p:spPr>
        <p:txBody>
          <a:bodyPr/>
          <a:lstStyle/>
          <a:p>
            <a:r>
              <a:rPr lang="en-US" altLang="en-US" dirty="0"/>
              <a:t>Multiplication Shortcuts</a:t>
            </a:r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DDC40B4-EDDC-4402-AC9E-734599A353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782" y="810491"/>
            <a:ext cx="6343762" cy="544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9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8678"/>
            <a:ext cx="12023834" cy="955675"/>
          </a:xfrm>
        </p:spPr>
        <p:txBody>
          <a:bodyPr/>
          <a:lstStyle/>
          <a:p>
            <a:r>
              <a:rPr lang="en-US" altLang="en-US" dirty="0"/>
              <a:t>Multiplication Shortcuts</a:t>
            </a:r>
          </a:p>
        </p:txBody>
      </p: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2D40DE6-1FB4-4358-977A-8C6B0BF80F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782" y="1375543"/>
            <a:ext cx="6343762" cy="349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3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8678"/>
            <a:ext cx="12023834" cy="955675"/>
          </a:xfrm>
        </p:spPr>
        <p:txBody>
          <a:bodyPr/>
          <a:lstStyle/>
          <a:p>
            <a:r>
              <a:rPr lang="en-US" altLang="en-US" dirty="0"/>
              <a:t>Practical Applications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432CB4-926C-440C-BE0B-601748C243EE}"/>
              </a:ext>
            </a:extLst>
          </p:cNvPr>
          <p:cNvSpPr/>
          <p:nvPr/>
        </p:nvSpPr>
        <p:spPr>
          <a:xfrm>
            <a:off x="1579418" y="1720959"/>
            <a:ext cx="91647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When we are given a number of items that all have the same numerical value, we use multiplication to find a total.</a:t>
            </a:r>
          </a:p>
        </p:txBody>
      </p:sp>
    </p:spTree>
    <p:extLst>
      <p:ext uri="{BB962C8B-B14F-4D97-AF65-F5344CB8AC3E}">
        <p14:creationId xmlns:p14="http://schemas.microsoft.com/office/powerpoint/2010/main" val="48773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8678"/>
            <a:ext cx="12023834" cy="955675"/>
          </a:xfrm>
        </p:spPr>
        <p:txBody>
          <a:bodyPr/>
          <a:lstStyle/>
          <a:p>
            <a:r>
              <a:rPr lang="en-US" altLang="en-US" dirty="0"/>
              <a:t>Example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432CB4-926C-440C-BE0B-601748C243EE}"/>
              </a:ext>
            </a:extLst>
          </p:cNvPr>
          <p:cNvSpPr/>
          <p:nvPr/>
        </p:nvSpPr>
        <p:spPr>
          <a:xfrm>
            <a:off x="427758" y="952032"/>
            <a:ext cx="109831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(a) If a mason works for 40 hours and earns $18 per hour, we multiply</a:t>
            </a:r>
          </a:p>
          <a:p>
            <a:r>
              <a:rPr lang="en-US" dirty="0">
                <a:solidFill>
                  <a:schemeClr val="tx1"/>
                </a:solidFill>
              </a:rPr>
              <a:t>     the number of hours by the hourly wage to find the total amount earned:</a:t>
            </a: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67706BC-EA5D-4A7D-9ADA-502C79C06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56" y="2001213"/>
            <a:ext cx="8959369" cy="15565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5A0876-5B1C-4E55-9E47-75654CC4AF3F}"/>
              </a:ext>
            </a:extLst>
          </p:cNvPr>
          <p:cNvSpPr/>
          <p:nvPr/>
        </p:nvSpPr>
        <p:spPr>
          <a:xfrm>
            <a:off x="427758" y="3585897"/>
            <a:ext cx="109831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(b) If an electrician needs 12 pieces of wire that are each 18 inches long, we  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  multiply to find the total length of wire required:</a:t>
            </a: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3C1CA789-32A1-4E34-9A51-D8FB53122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56" y="4598790"/>
            <a:ext cx="8634712" cy="168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6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Multiplication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755070" y="1133804"/>
            <a:ext cx="106818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Multiplication is a shortcut method of performing repeated addition.</a:t>
            </a: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8956D8-185A-464B-B16B-B9D0CCA8BCA2}"/>
              </a:ext>
            </a:extLst>
          </p:cNvPr>
          <p:cNvSpPr txBox="1"/>
          <p:nvPr/>
        </p:nvSpPr>
        <p:spPr>
          <a:xfrm>
            <a:off x="2671550" y="2675569"/>
            <a:ext cx="3776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n-lt"/>
              </a:rPr>
              <a:t>6 + 6 + 6 + 6 + 6  = 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E4673E2-7A6C-41A1-AAEA-57A88F2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46" y="1994267"/>
            <a:ext cx="1987308" cy="2146811"/>
          </a:xfrm>
          <a:prstGeom prst="rect">
            <a:avLst/>
          </a:prstGeom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DB4E89C3-C7E6-4AD4-A5D1-C0ED1D042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542" y="4432517"/>
            <a:ext cx="1040691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In a multiplication problem the </a:t>
            </a:r>
            <a:r>
              <a:rPr lang="en-US" b="1" dirty="0"/>
              <a:t>product </a:t>
            </a:r>
            <a:r>
              <a:rPr lang="en-US" dirty="0"/>
              <a:t>is the name given to the result of the multiplication. The numbers being multiplied are the </a:t>
            </a:r>
            <a:r>
              <a:rPr lang="en-US" b="1" dirty="0"/>
              <a:t>factors </a:t>
            </a:r>
            <a:r>
              <a:rPr lang="en-US" dirty="0"/>
              <a:t>of the product.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Multiplication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91009" y="5040202"/>
            <a:ext cx="1040691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Changing the order of the factors does not change their product. </a:t>
            </a:r>
            <a:br>
              <a:rPr lang="en-US" dirty="0"/>
            </a:br>
            <a:r>
              <a:rPr lang="en-US" dirty="0"/>
              <a:t>This is called the </a:t>
            </a:r>
            <a:r>
              <a:rPr lang="en-US" b="1" dirty="0"/>
              <a:t>commutative property </a:t>
            </a:r>
            <a:r>
              <a:rPr lang="en-US" dirty="0"/>
              <a:t>of multiplication.</a:t>
            </a:r>
            <a:endParaRPr lang="en-US" altLang="en-US" dirty="0"/>
          </a:p>
        </p:txBody>
      </p:sp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DBB40D5-9A6A-49F4-96F6-1D48C1CB9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22" y="886476"/>
            <a:ext cx="8832795" cy="413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7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Multiplication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75395" y="1613118"/>
            <a:ext cx="1040691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To become skillful at multiplication, you must know the basic one-digit multiplication facts from memory. Even if you use a calculator for your work, you need to know these products to make estimates and to check your work.</a:t>
            </a:r>
            <a:endParaRPr lang="en-US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B7FF90-580E-4ABE-A77F-020E8AEC1536}"/>
              </a:ext>
            </a:extLst>
          </p:cNvPr>
          <p:cNvSpPr/>
          <p:nvPr/>
        </p:nvSpPr>
        <p:spPr>
          <a:xfrm>
            <a:off x="1043790" y="4287017"/>
            <a:ext cx="92701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If you are not able to perform one-digit multiplications quickly from memory, you should practice until you can do so.</a:t>
            </a:r>
          </a:p>
        </p:txBody>
      </p:sp>
    </p:spTree>
    <p:extLst>
      <p:ext uri="{BB962C8B-B14F-4D97-AF65-F5344CB8AC3E}">
        <p14:creationId xmlns:p14="http://schemas.microsoft.com/office/powerpoint/2010/main" val="12890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Multiplying by Zero and One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64884" y="1184253"/>
            <a:ext cx="68503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The product of any number and zero is zero.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1B39347-24D6-4A68-B44A-909730E5539D}"/>
                  </a:ext>
                </a:extLst>
              </p:cNvPr>
              <p:cNvSpPr/>
              <p:nvPr/>
            </p:nvSpPr>
            <p:spPr>
              <a:xfrm>
                <a:off x="4221118" y="2036379"/>
                <a:ext cx="2322786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dirty="0"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2 = 0</a:t>
                </a:r>
              </a:p>
              <a:p>
                <a:pPr algn="r"/>
                <a:r>
                  <a:rPr lang="en-US" dirty="0"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7 = 0</a:t>
                </a:r>
              </a:p>
              <a:p>
                <a:pPr algn="r"/>
                <a:r>
                  <a:rPr lang="en-US" dirty="0">
                    <a:cs typeface="Times New Roman" panose="02020603050405020304" pitchFamily="18" charset="0"/>
                  </a:rPr>
                  <a:t>395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0 = 0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1B39347-24D6-4A68-B44A-909730E553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118" y="2036379"/>
                <a:ext cx="2322786" cy="1384995"/>
              </a:xfrm>
              <a:prstGeom prst="rect">
                <a:avLst/>
              </a:prstGeom>
              <a:blipFill>
                <a:blip r:embed="rId2"/>
                <a:stretch>
                  <a:fillRect t="-4405" r="-5512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5">
            <a:extLst>
              <a:ext uri="{FF2B5EF4-FFF2-40B4-BE49-F238E27FC236}">
                <a16:creationId xmlns:a16="http://schemas.microsoft.com/office/drawing/2014/main" id="{131BBA41-C9C1-4A15-B8AE-383996754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84" y="3626997"/>
            <a:ext cx="95199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The product of any number and 1 is that same number.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A5DF882-3C48-40BD-85F9-728C96B23E93}"/>
                  </a:ext>
                </a:extLst>
              </p:cNvPr>
              <p:cNvSpPr/>
              <p:nvPr/>
            </p:nvSpPr>
            <p:spPr>
              <a:xfrm>
                <a:off x="4452346" y="4355840"/>
                <a:ext cx="2322786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cs typeface="Times New Roman" panose="02020603050405020304" pitchFamily="18" charset="0"/>
                  </a:rPr>
                  <a:t>    1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2 = 2</a:t>
                </a:r>
              </a:p>
              <a:p>
                <a:r>
                  <a:rPr lang="en-US" dirty="0">
                    <a:cs typeface="Times New Roman" panose="02020603050405020304" pitchFamily="18" charset="0"/>
                  </a:rPr>
                  <a:t>    6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1 = 6</a:t>
                </a:r>
              </a:p>
              <a:p>
                <a:r>
                  <a:rPr lang="en-US" dirty="0">
                    <a:cs typeface="Times New Roman" panose="02020603050405020304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753 = 753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A5DF882-3C48-40BD-85F9-728C96B23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346" y="4355840"/>
                <a:ext cx="2322786" cy="1384995"/>
              </a:xfrm>
              <a:prstGeom prst="rect">
                <a:avLst/>
              </a:prstGeom>
              <a:blipFill>
                <a:blip r:embed="rId3"/>
                <a:stretch>
                  <a:fillRect l="-5249" t="-4846" r="-1837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99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78678"/>
            <a:ext cx="11193518" cy="955675"/>
          </a:xfrm>
        </p:spPr>
        <p:txBody>
          <a:bodyPr/>
          <a:lstStyle/>
          <a:p>
            <a:r>
              <a:rPr lang="en-US" altLang="en-US" dirty="0"/>
              <a:t>Six Most Often Missed One-Digit Multiplications</a:t>
            </a:r>
          </a:p>
        </p:txBody>
      </p:sp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CC9D166-F080-4E0F-943D-12037A513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96" y="1034353"/>
            <a:ext cx="8265957" cy="519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9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78678"/>
            <a:ext cx="11193518" cy="955675"/>
          </a:xfrm>
        </p:spPr>
        <p:txBody>
          <a:bodyPr/>
          <a:lstStyle/>
          <a:p>
            <a:r>
              <a:rPr lang="en-US" altLang="en-US" dirty="0"/>
              <a:t>Multiplying by Larger Numbers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7C8AA7-C6F2-4202-9FB8-C3F6166B7473}"/>
              </a:ext>
            </a:extLst>
          </p:cNvPr>
          <p:cNvSpPr/>
          <p:nvPr/>
        </p:nvSpPr>
        <p:spPr>
          <a:xfrm>
            <a:off x="731345" y="1898757"/>
            <a:ext cx="10462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The multiplication of larger numbers is based on the one-digit number multiplication facts.</a:t>
            </a:r>
          </a:p>
        </p:txBody>
      </p:sp>
    </p:spTree>
    <p:extLst>
      <p:ext uri="{BB962C8B-B14F-4D97-AF65-F5344CB8AC3E}">
        <p14:creationId xmlns:p14="http://schemas.microsoft.com/office/powerpoint/2010/main" val="357431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9DA4D21-0EF3-4070-A652-2D0BC2882423}"/>
                  </a:ext>
                </a:extLst>
              </p:cNvPr>
              <p:cNvSpPr/>
              <p:nvPr/>
            </p:nvSpPr>
            <p:spPr>
              <a:xfrm>
                <a:off x="367861" y="1034353"/>
                <a:ext cx="1031403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Consider the problem: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34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2 = _________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9DA4D21-0EF3-4070-A652-2D0BC28824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61" y="1034353"/>
                <a:ext cx="10314039" cy="954107"/>
              </a:xfrm>
              <a:prstGeom prst="rect">
                <a:avLst/>
              </a:prstGeom>
              <a:blipFill>
                <a:blip r:embed="rId2"/>
                <a:stretch>
                  <a:fillRect l="-1182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985678E-69CC-46D7-9626-7BFD2127E202}"/>
                  </a:ext>
                </a:extLst>
              </p:cNvPr>
              <p:cNvSpPr/>
              <p:nvPr/>
            </p:nvSpPr>
            <p:spPr>
              <a:xfrm>
                <a:off x="367861" y="2465862"/>
                <a:ext cx="1106739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cs typeface="Times New Roman" panose="02020603050405020304" pitchFamily="18" charset="0"/>
                  </a:rPr>
                  <a:t>First, </a:t>
                </a:r>
                <a:r>
                  <a:rPr lang="en-US" dirty="0">
                    <a:cs typeface="Times New Roman" panose="02020603050405020304" pitchFamily="18" charset="0"/>
                  </a:rPr>
                  <a:t>estimate the answer: 30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2 = 60. The actual product of the multiplication will be about 60.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985678E-69CC-46D7-9626-7BFD2127E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61" y="2465862"/>
                <a:ext cx="11067394" cy="954107"/>
              </a:xfrm>
              <a:prstGeom prst="rect">
                <a:avLst/>
              </a:prstGeom>
              <a:blipFill>
                <a:blip r:embed="rId3"/>
                <a:stretch>
                  <a:fillRect l="-1101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B1529F0-A886-44B5-9739-B9184741A49B}"/>
              </a:ext>
            </a:extLst>
          </p:cNvPr>
          <p:cNvSpPr/>
          <p:nvPr/>
        </p:nvSpPr>
        <p:spPr>
          <a:xfrm>
            <a:off x="367861" y="3577367"/>
            <a:ext cx="110673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Times New Roman" panose="02020603050405020304" pitchFamily="18" charset="0"/>
              </a:rPr>
              <a:t>Second, </a:t>
            </a:r>
            <a:r>
              <a:rPr lang="en-US" dirty="0">
                <a:cs typeface="Times New Roman" panose="02020603050405020304" pitchFamily="18" charset="0"/>
              </a:rPr>
              <a:t>arrange the factors to be multiplied vertically, with ones digits in a single column, tens digits in a second column, and so 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418924-5CE6-450F-A188-A57DC681371C}"/>
                  </a:ext>
                </a:extLst>
              </p:cNvPr>
              <p:cNvSpPr txBox="1"/>
              <p:nvPr/>
            </p:nvSpPr>
            <p:spPr>
              <a:xfrm>
                <a:off x="4938822" y="4851318"/>
                <a:ext cx="117211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    3   4</a:t>
                </a:r>
              </a:p>
              <a:p>
                <a14:m>
                  <m:oMath xmlns:m="http://schemas.openxmlformats.org/officeDocument/2006/math">
                    <m:r>
                      <a:rPr lang="en-US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    2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418924-5CE6-450F-A188-A57DC6813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822" y="4851318"/>
                <a:ext cx="1172116" cy="954107"/>
              </a:xfrm>
              <a:prstGeom prst="rect">
                <a:avLst/>
              </a:prstGeom>
              <a:blipFill>
                <a:blip r:embed="rId4"/>
                <a:stretch>
                  <a:fillRect t="-7051" r="-9896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97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11872</TotalTime>
  <Words>1082</Words>
  <Application>Microsoft Office PowerPoint</Application>
  <PresentationFormat>Widescreen</PresentationFormat>
  <Paragraphs>172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Arial Narrow</vt:lpstr>
      <vt:lpstr>Times New Roman</vt:lpstr>
      <vt:lpstr>Cambria Math</vt:lpstr>
      <vt:lpstr>Arial</vt:lpstr>
      <vt:lpstr>Tahoma</vt:lpstr>
      <vt:lpstr>3_Custom Design</vt:lpstr>
      <vt:lpstr>PowerPoint Presentation</vt:lpstr>
      <vt:lpstr>Objective:</vt:lpstr>
      <vt:lpstr>Multiplication</vt:lpstr>
      <vt:lpstr>Multiplication</vt:lpstr>
      <vt:lpstr>Multiplication</vt:lpstr>
      <vt:lpstr>Multiplying by Zero and One</vt:lpstr>
      <vt:lpstr>Six Most Often Missed One-Digit Multiplications</vt:lpstr>
      <vt:lpstr>Multiplying by Larger Numbers</vt:lpstr>
      <vt:lpstr>Example</vt:lpstr>
      <vt:lpstr>Example Continued</vt:lpstr>
      <vt:lpstr>Example</vt:lpstr>
      <vt:lpstr>Example Continued</vt:lpstr>
      <vt:lpstr>Learning Help</vt:lpstr>
      <vt:lpstr>Two- and Three-Digit Multiplications</vt:lpstr>
      <vt:lpstr>Example</vt:lpstr>
      <vt:lpstr>Example Continued</vt:lpstr>
      <vt:lpstr>Example Continued</vt:lpstr>
      <vt:lpstr>Example Continued</vt:lpstr>
      <vt:lpstr>Example</vt:lpstr>
      <vt:lpstr>Multiplication Shortcuts</vt:lpstr>
      <vt:lpstr>Multiplication Shortcuts</vt:lpstr>
      <vt:lpstr>Practical Applications</vt:lpstr>
      <vt:lpstr>Example</vt:lpstr>
    </vt:vector>
  </TitlesOfParts>
  <Company>Copyright © 2019, 2015, 2011 Pearson Education,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for the Trades 11th Edition</dc:title>
  <dc:subject/>
  <dc:creator>Saunders/Carman</dc:creator>
  <dc:description/>
  <cp:lastModifiedBy>Sue Glascoe</cp:lastModifiedBy>
  <cp:revision>987</cp:revision>
  <cp:lastPrinted>2001-11-04T00:51:13Z</cp:lastPrinted>
  <dcterms:created xsi:type="dcterms:W3CDTF">2005-02-25T19:46:41Z</dcterms:created>
  <dcterms:modified xsi:type="dcterms:W3CDTF">2018-04-21T18:27:15Z</dcterms:modified>
</cp:coreProperties>
</file>