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24"/>
  </p:notesMasterIdLst>
  <p:handoutMasterIdLst>
    <p:handoutMasterId r:id="rId25"/>
  </p:handoutMasterIdLst>
  <p:sldIdLst>
    <p:sldId id="975" r:id="rId2"/>
    <p:sldId id="958" r:id="rId3"/>
    <p:sldId id="959" r:id="rId4"/>
    <p:sldId id="976" r:id="rId5"/>
    <p:sldId id="1015" r:id="rId6"/>
    <p:sldId id="1016" r:id="rId7"/>
    <p:sldId id="1017" r:id="rId8"/>
    <p:sldId id="1020" r:id="rId9"/>
    <p:sldId id="1021" r:id="rId10"/>
    <p:sldId id="978" r:id="rId11"/>
    <p:sldId id="1022" r:id="rId12"/>
    <p:sldId id="1023" r:id="rId13"/>
    <p:sldId id="1024" r:id="rId14"/>
    <p:sldId id="1025" r:id="rId15"/>
    <p:sldId id="1026" r:id="rId16"/>
    <p:sldId id="1028" r:id="rId17"/>
    <p:sldId id="1029" r:id="rId18"/>
    <p:sldId id="1030" r:id="rId19"/>
    <p:sldId id="1031" r:id="rId20"/>
    <p:sldId id="1032" r:id="rId21"/>
    <p:sldId id="1033" r:id="rId22"/>
    <p:sldId id="1034" r:id="rId23"/>
  </p:sldIdLst>
  <p:sldSz cx="12192000" cy="6858000"/>
  <p:notesSz cx="6858000" cy="9144000"/>
  <p:embeddedFontLst>
    <p:embeddedFont>
      <p:font typeface="Tahoma" panose="020B0604030504040204" pitchFamily="34" charset="0"/>
      <p:regular r:id="rId26"/>
      <p:bold r:id="rId27"/>
    </p:embeddedFont>
    <p:embeddedFont>
      <p:font typeface="Calibri" panose="020F0502020204030204" pitchFamily="34" charset="0"/>
      <p:regular r:id="rId28"/>
      <p:bold r:id="rId29"/>
      <p:italic r:id="rId30"/>
      <p:boldItalic r:id="rId31"/>
    </p:embeddedFont>
    <p:embeddedFont>
      <p:font typeface="Arial Narrow" panose="020B0606020202030204" pitchFamily="34" charset="0"/>
      <p:regular r:id="rId32"/>
      <p:bold r:id="rId33"/>
      <p:italic r:id="rId34"/>
      <p:boldItalic r:id="rId35"/>
    </p:embeddedFont>
  </p:embeddedFontLst>
  <p:custDataLst>
    <p:tags r:id="rId36"/>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3709" userDrawn="1">
          <p15:clr>
            <a:srgbClr val="A4A3A4"/>
          </p15:clr>
        </p15:guide>
        <p15:guide id="2" orient="horz" pos="888" userDrawn="1">
          <p15:clr>
            <a:srgbClr val="A4A3A4"/>
          </p15:clr>
        </p15:guide>
        <p15:guide id="3" pos="3840" userDrawn="1">
          <p15:clr>
            <a:srgbClr val="A4A3A4"/>
          </p15:clr>
        </p15:guide>
        <p15:guide id="4" pos="2388" userDrawn="1">
          <p15:clr>
            <a:srgbClr val="A4A3A4"/>
          </p15:clr>
        </p15:guide>
        <p15:guide id="5" orient="horz" pos="2160" userDrawn="1">
          <p15:clr>
            <a:srgbClr val="A4A3A4"/>
          </p15:clr>
        </p15:guide>
        <p15:guide id="6" pos="5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BBE0E3"/>
    <a:srgbClr val="0076CE"/>
    <a:srgbClr val="6565FF"/>
    <a:srgbClr val="21193E"/>
    <a:srgbClr val="218B33"/>
    <a:srgbClr val="26A23B"/>
    <a:srgbClr val="04AC04"/>
    <a:srgbClr val="33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2" autoAdjust="0"/>
    <p:restoredTop sz="93201" autoAdjust="0"/>
  </p:normalViewPr>
  <p:slideViewPr>
    <p:cSldViewPr snapToGrid="0" snapToObjects="1">
      <p:cViewPr varScale="1">
        <p:scale>
          <a:sx n="74" d="100"/>
          <a:sy n="74" d="100"/>
        </p:scale>
        <p:origin x="60" y="486"/>
      </p:cViewPr>
      <p:guideLst>
        <p:guide orient="horz" pos="3709"/>
        <p:guide orient="horz" pos="888"/>
        <p:guide pos="3840"/>
        <p:guide pos="2388"/>
        <p:guide orient="horz" pos="2160"/>
        <p:guide pos="50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p:scale>
          <a:sx n="100" d="100"/>
          <a:sy n="100" d="100"/>
        </p:scale>
        <p:origin x="-780" y="1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25C01254-5541-42EE-929A-7A5CD7612AE6}" type="slidenum">
              <a:rPr lang="en-CA" altLang="en-US"/>
              <a:pPr>
                <a:defRPr/>
              </a:pPr>
              <a:t>‹#›</a:t>
            </a:fld>
            <a:endParaRPr lang="en-CA" altLang="en-US"/>
          </a:p>
        </p:txBody>
      </p:sp>
    </p:spTree>
    <p:extLst>
      <p:ext uri="{BB962C8B-B14F-4D97-AF65-F5344CB8AC3E}">
        <p14:creationId xmlns:p14="http://schemas.microsoft.com/office/powerpoint/2010/main" val="3113345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F285DDF3-88CB-4F42-8972-276A545FE389}" type="slidenum">
              <a:rPr lang="en-CA" altLang="en-US"/>
              <a:pPr>
                <a:defRPr/>
              </a:pPr>
              <a:t>‹#›</a:t>
            </a:fld>
            <a:endParaRPr lang="en-CA" altLang="en-US"/>
          </a:p>
        </p:txBody>
      </p:sp>
    </p:spTree>
    <p:extLst>
      <p:ext uri="{BB962C8B-B14F-4D97-AF65-F5344CB8AC3E}">
        <p14:creationId xmlns:p14="http://schemas.microsoft.com/office/powerpoint/2010/main" val="1329769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D368297-6211-4F86-A40D-4A6AAD43FA51}" type="slidenum">
              <a:rPr lang="en-CA" altLang="en-US" sz="1200">
                <a:latin typeface="Tahoma" panose="020B0604030504040204" pitchFamily="34" charset="0"/>
              </a:rPr>
              <a:pPr algn="r" eaLnBrk="1" hangingPunct="1">
                <a:spcBef>
                  <a:spcPct val="0"/>
                </a:spcBef>
              </a:pPr>
              <a:t>1</a:t>
            </a:fld>
            <a:endParaRPr lang="en-CA" altLang="en-US" sz="1200">
              <a:latin typeface="Tahoma" panose="020B0604030504040204" pitchFamily="34" charset="0"/>
            </a:endParaRPr>
          </a:p>
        </p:txBody>
      </p:sp>
      <p:sp>
        <p:nvSpPr>
          <p:cNvPr id="5123" name="Rectangle 2"/>
          <p:cNvSpPr>
            <a:spLocks noGrp="1" noRot="1" noChangeAspect="1" noChangeArrowheads="1" noTextEdit="1"/>
          </p:cNvSpPr>
          <p:nvPr>
            <p:ph type="sldImg"/>
          </p:nvPr>
        </p:nvSpPr>
        <p:spPr>
          <a:xfrm>
            <a:off x="381000" y="685800"/>
            <a:ext cx="6096000" cy="342900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387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381000" y="685800"/>
            <a:ext cx="6096000" cy="3429000"/>
          </a:xfrm>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35618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3621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8678"/>
            <a:ext cx="12192000" cy="955675"/>
          </a:xfrm>
        </p:spPr>
        <p:txBody>
          <a:bodyPr/>
          <a:lstStyle/>
          <a:p>
            <a:r>
              <a:rPr lang="en-US" dirty="0"/>
              <a:t>Click to edit Master title style</a:t>
            </a:r>
          </a:p>
        </p:txBody>
      </p:sp>
      <p:sp>
        <p:nvSpPr>
          <p:cNvPr id="3" name="Content Placeholder 2"/>
          <p:cNvSpPr>
            <a:spLocks noGrp="1"/>
          </p:cNvSpPr>
          <p:nvPr>
            <p:ph idx="1"/>
          </p:nvPr>
        </p:nvSpPr>
        <p:spPr>
          <a:xfrm>
            <a:off x="545592" y="1527049"/>
            <a:ext cx="11158728" cy="4525963"/>
          </a:xfrm>
        </p:spPr>
        <p:txBody>
          <a:bodyPr/>
          <a:lstStyle>
            <a:lvl1pPr marL="457200" indent="-457200">
              <a:buFont typeface="Arial" panose="020B0604020202020204" pitchFamily="34" charset="0"/>
              <a:buChar char="•"/>
              <a:defRPr baseline="0">
                <a:latin typeface="Times New Roman" panose="02020603050405020304" pitchFamily="18" charset="0"/>
              </a:defRPr>
            </a:lvl1pPr>
            <a:lvl2pPr marL="742950" indent="-285750">
              <a:buFont typeface="Arial" panose="020B0604020202020204" pitchFamily="34" charset="0"/>
              <a:buChar char="•"/>
              <a:defRPr baseline="0">
                <a:latin typeface="Times New Roman" panose="02020603050405020304" pitchFamily="18" charset="0"/>
              </a:defRPr>
            </a:lvl2pPr>
            <a:lvl3pPr marL="1143000" indent="-228600">
              <a:buFont typeface="Arial" panose="020B0604020202020204" pitchFamily="34" charset="0"/>
              <a:buChar char="•"/>
              <a:defRPr baseline="0">
                <a:latin typeface="Times New Roman" panose="02020603050405020304" pitchFamily="18" charset="0"/>
              </a:defRPr>
            </a:lvl3pPr>
            <a:lvl4pPr marL="1600200" indent="-228600">
              <a:buFont typeface="Arial" panose="020B0604020202020204" pitchFamily="34" charset="0"/>
              <a:buChar char="•"/>
              <a:defRPr baseline="0">
                <a:latin typeface="Times New Roman" panose="02020603050405020304" pitchFamily="18" charset="0"/>
              </a:defRPr>
            </a:lvl4pPr>
            <a:lvl5pPr marL="2057400" indent="-228600">
              <a:buFont typeface="Arial" panose="020B0604020202020204" pitchFamily="34" charset="0"/>
              <a:buChar char="•"/>
              <a:defRPr baseline="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045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5604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2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73138"/>
          </a:xfrm>
        </p:spPr>
        <p:txBody>
          <a:bodyPr/>
          <a:lstStyle/>
          <a:p>
            <a:r>
              <a:rPr lang="en-US" dirty="0"/>
              <a:t>Click to edit Master title style</a:t>
            </a:r>
          </a:p>
        </p:txBody>
      </p:sp>
      <p:sp>
        <p:nvSpPr>
          <p:cNvPr id="3" name="Table Placeholder 2"/>
          <p:cNvSpPr>
            <a:spLocks noGrp="1"/>
          </p:cNvSpPr>
          <p:nvPr>
            <p:ph type="tbl" idx="1"/>
          </p:nvPr>
        </p:nvSpPr>
        <p:spPr>
          <a:xfrm>
            <a:off x="609600" y="1176339"/>
            <a:ext cx="10972800" cy="4949825"/>
          </a:xfrm>
        </p:spPr>
        <p:txBody>
          <a:bodyPr/>
          <a:lstStyle/>
          <a:p>
            <a:pPr lvl="0"/>
            <a:endParaRPr lang="en-US" noProof="0" dirty="0"/>
          </a:p>
        </p:txBody>
      </p:sp>
    </p:spTree>
    <p:extLst>
      <p:ext uri="{BB962C8B-B14F-4D97-AF65-F5344CB8AC3E}">
        <p14:creationId xmlns:p14="http://schemas.microsoft.com/office/powerpoint/2010/main" val="212910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411818" y="0"/>
            <a:ext cx="23812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23812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0" y="23814"/>
            <a:ext cx="12192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0" name="Picture 17" descr="Pearson_Strap_Bound_Whit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 y="6356351"/>
            <a:ext cx="254635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
          <p:cNvSpPr>
            <a:spLocks noChangeArrowheads="1"/>
          </p:cNvSpPr>
          <p:nvPr userDrawn="1"/>
        </p:nvSpPr>
        <p:spPr bwMode="gray">
          <a:xfrm>
            <a:off x="0" y="6356351"/>
            <a:ext cx="12192000" cy="507999"/>
          </a:xfrm>
          <a:prstGeom prst="rect">
            <a:avLst/>
          </a:prstGeom>
          <a:solidFill>
            <a:schemeClr val="accent6">
              <a:lumMod val="50000"/>
            </a:schemeClr>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sz="2800"/>
          </a:p>
        </p:txBody>
      </p:sp>
      <p:sp>
        <p:nvSpPr>
          <p:cNvPr id="15" name="TextBox 16"/>
          <p:cNvSpPr txBox="1">
            <a:spLocks noChangeArrowheads="1"/>
          </p:cNvSpPr>
          <p:nvPr userDrawn="1"/>
        </p:nvSpPr>
        <p:spPr bwMode="auto">
          <a:xfrm>
            <a:off x="4580467" y="6513132"/>
            <a:ext cx="474556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rgbClr val="FFFFFF"/>
                </a:solidFill>
                <a:cs typeface="Times New Roman" panose="02020603050405020304" pitchFamily="18" charset="0"/>
              </a:rPr>
              <a:t>Copyright © 2019, 2015, 2011 Pearson Education, Inc.</a:t>
            </a:r>
          </a:p>
        </p:txBody>
      </p:sp>
      <p:sp>
        <p:nvSpPr>
          <p:cNvPr id="16" name="TextBox 17"/>
          <p:cNvSpPr txBox="1">
            <a:spLocks noChangeArrowheads="1"/>
          </p:cNvSpPr>
          <p:nvPr userDrawn="1"/>
        </p:nvSpPr>
        <p:spPr bwMode="auto">
          <a:xfrm>
            <a:off x="10078806" y="6442837"/>
            <a:ext cx="18245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bg1"/>
                </a:solidFill>
                <a:latin typeface="Arial" panose="020B0604020202020204" pitchFamily="34" charset="0"/>
                <a:cs typeface="Arial" panose="020B0604020202020204" pitchFamily="34" charset="0"/>
              </a:rPr>
              <a:t>Slide - </a:t>
            </a:r>
            <a:fld id="{48446396-2D47-44D8-8B37-6817DAB46179}" type="slidenum">
              <a:rPr lang="en-US" altLang="en-US" sz="1800" smtClean="0">
                <a:solidFill>
                  <a:schemeClr val="bg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bg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7285" y="6378641"/>
            <a:ext cx="1443567" cy="45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6"/>
          <p:cNvSpPr txBox="1">
            <a:spLocks noChangeArrowheads="1"/>
          </p:cNvSpPr>
          <p:nvPr userDrawn="1"/>
        </p:nvSpPr>
        <p:spPr bwMode="auto">
          <a:xfrm>
            <a:off x="1818217" y="6524625"/>
            <a:ext cx="282786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bg1"/>
                </a:solidFill>
                <a:ea typeface="Calibri" panose="020F0502020204030204" pitchFamily="34" charset="0"/>
              </a:rPr>
              <a:t>ALWAYS LEARNING</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61" r:id="rId3"/>
    <p:sldLayoutId id="2147483662" r:id="rId4"/>
    <p:sldLayoutId id="2147483667" r:id="rId5"/>
  </p:sldLayoutIdLst>
  <p:hf hdr="0" dt="0"/>
  <p:txStyles>
    <p:titleStyle>
      <a:lvl1pPr algn="l" rtl="0" eaLnBrk="0" fontAlgn="base" hangingPunct="0">
        <a:lnSpc>
          <a:spcPct val="80000"/>
        </a:lnSpc>
        <a:spcBef>
          <a:spcPct val="0"/>
        </a:spcBef>
        <a:spcAft>
          <a:spcPct val="0"/>
        </a:spcAft>
        <a:defRPr sz="40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mn-lt"/>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mn-lt"/>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mn-lt"/>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mn-lt"/>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13567" y="638175"/>
            <a:ext cx="4484603"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latin typeface="Arial" panose="020B0604020202020204" pitchFamily="34" charset="0"/>
              </a:rPr>
              <a:t> </a:t>
            </a:r>
            <a:r>
              <a:rPr lang="en-US" altLang="en-US" sz="6600" b="1" dirty="0">
                <a:cs typeface="Times New Roman" panose="02020603050405020304" pitchFamily="18" charset="0"/>
              </a:rPr>
              <a:t>Chapter 1</a:t>
            </a:r>
          </a:p>
        </p:txBody>
      </p:sp>
      <p:sp>
        <p:nvSpPr>
          <p:cNvPr id="4100" name="Rectangle 3"/>
          <p:cNvSpPr>
            <a:spLocks noChangeArrowheads="1"/>
          </p:cNvSpPr>
          <p:nvPr/>
        </p:nvSpPr>
        <p:spPr bwMode="auto">
          <a:xfrm>
            <a:off x="701457" y="2033784"/>
            <a:ext cx="52609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Arithmetic of Whole Numbers</a:t>
            </a:r>
          </a:p>
        </p:txBody>
      </p:sp>
      <p:sp>
        <p:nvSpPr>
          <p:cNvPr id="4101" name="Text Box 9"/>
          <p:cNvSpPr txBox="1">
            <a:spLocks noChangeArrowheads="1"/>
          </p:cNvSpPr>
          <p:nvPr/>
        </p:nvSpPr>
        <p:spPr bwMode="auto">
          <a:xfrm>
            <a:off x="712418" y="3555826"/>
            <a:ext cx="52448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Section 1.2</a:t>
            </a:r>
          </a:p>
          <a:p>
            <a:pPr eaLnBrk="1" hangingPunct="1">
              <a:spcBef>
                <a:spcPct val="0"/>
              </a:spcBef>
            </a:pPr>
            <a:r>
              <a:rPr lang="en-US" altLang="en-US" dirty="0"/>
              <a:t>Subtraction of Whole Numbers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5844"/>
            <a:ext cx="4400811" cy="5628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a:t>
            </a:r>
          </a:p>
        </p:txBody>
      </p:sp>
      <p:sp>
        <p:nvSpPr>
          <p:cNvPr id="2" name="Rectangle 1">
            <a:extLst>
              <a:ext uri="{FF2B5EF4-FFF2-40B4-BE49-F238E27FC236}">
                <a16:creationId xmlns:a16="http://schemas.microsoft.com/office/drawing/2014/main" id="{29DA4D21-0EF3-4070-A652-2D0BC2882423}"/>
              </a:ext>
            </a:extLst>
          </p:cNvPr>
          <p:cNvSpPr/>
          <p:nvPr/>
        </p:nvSpPr>
        <p:spPr>
          <a:xfrm>
            <a:off x="756744" y="1034353"/>
            <a:ext cx="6358759" cy="523220"/>
          </a:xfrm>
          <a:prstGeom prst="rect">
            <a:avLst/>
          </a:prstGeom>
        </p:spPr>
        <p:txBody>
          <a:bodyPr wrap="square">
            <a:spAutoFit/>
          </a:bodyPr>
          <a:lstStyle/>
          <a:p>
            <a:r>
              <a:rPr lang="en-US" dirty="0">
                <a:solidFill>
                  <a:schemeClr val="tx1"/>
                </a:solidFill>
                <a:cs typeface="Times New Roman" panose="02020603050405020304" pitchFamily="18" charset="0"/>
              </a:rPr>
              <a:t>To subtract 426 – 128, follow these steps:</a:t>
            </a:r>
            <a:endParaRPr lang="en-US" dirty="0">
              <a:cs typeface="Times New Roman" panose="02020603050405020304" pitchFamily="18" charset="0"/>
            </a:endParaRPr>
          </a:p>
        </p:txBody>
      </p:sp>
      <p:sp>
        <p:nvSpPr>
          <p:cNvPr id="7" name="Rectangle 3">
            <a:extLst>
              <a:ext uri="{FF2B5EF4-FFF2-40B4-BE49-F238E27FC236}">
                <a16:creationId xmlns:a16="http://schemas.microsoft.com/office/drawing/2014/main" id="{36547AB2-A736-4134-81C5-EE69350C7E99}"/>
              </a:ext>
            </a:extLst>
          </p:cNvPr>
          <p:cNvSpPr txBox="1">
            <a:spLocks noChangeArrowheads="1"/>
          </p:cNvSpPr>
          <p:nvPr/>
        </p:nvSpPr>
        <p:spPr bwMode="auto">
          <a:xfrm>
            <a:off x="4117422" y="2638104"/>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4  2  6 </a:t>
            </a:r>
            <a:br>
              <a:rPr lang="en-US" altLang="en-US" kern="0" dirty="0"/>
            </a:br>
            <a:r>
              <a:rPr lang="en-US" altLang="en-US" u="sng" kern="0" dirty="0"/>
              <a:t>– 1  2  8</a:t>
            </a:r>
          </a:p>
        </p:txBody>
      </p:sp>
      <p:sp>
        <p:nvSpPr>
          <p:cNvPr id="8" name="Rectangle 7">
            <a:extLst>
              <a:ext uri="{FF2B5EF4-FFF2-40B4-BE49-F238E27FC236}">
                <a16:creationId xmlns:a16="http://schemas.microsoft.com/office/drawing/2014/main" id="{821D2D17-8BCE-453B-ACB3-33EE2B96D786}"/>
              </a:ext>
            </a:extLst>
          </p:cNvPr>
          <p:cNvSpPr/>
          <p:nvPr/>
        </p:nvSpPr>
        <p:spPr>
          <a:xfrm>
            <a:off x="3706910" y="1853274"/>
            <a:ext cx="1204206" cy="523220"/>
          </a:xfrm>
          <a:prstGeom prst="rect">
            <a:avLst/>
          </a:prstGeom>
        </p:spPr>
        <p:txBody>
          <a:bodyPr wrap="square">
            <a:spAutoFit/>
          </a:bodyPr>
          <a:lstStyle/>
          <a:p>
            <a:r>
              <a:rPr lang="en-US" b="1" dirty="0">
                <a:solidFill>
                  <a:schemeClr val="tx1"/>
                </a:solidFill>
                <a:cs typeface="Times New Roman" panose="02020603050405020304" pitchFamily="18" charset="0"/>
              </a:rPr>
              <a:t>Step 2</a:t>
            </a:r>
          </a:p>
        </p:txBody>
      </p:sp>
      <p:sp>
        <p:nvSpPr>
          <p:cNvPr id="9" name="TextBox 8">
            <a:extLst>
              <a:ext uri="{FF2B5EF4-FFF2-40B4-BE49-F238E27FC236}">
                <a16:creationId xmlns:a16="http://schemas.microsoft.com/office/drawing/2014/main" id="{36A996F4-821D-4396-B944-31028977F5B1}"/>
              </a:ext>
            </a:extLst>
          </p:cNvPr>
          <p:cNvSpPr txBox="1"/>
          <p:nvPr/>
        </p:nvSpPr>
        <p:spPr>
          <a:xfrm>
            <a:off x="4793805" y="2411533"/>
            <a:ext cx="312906" cy="400110"/>
          </a:xfrm>
          <a:prstGeom prst="rect">
            <a:avLst/>
          </a:prstGeom>
          <a:noFill/>
        </p:spPr>
        <p:txBody>
          <a:bodyPr wrap="none" rtlCol="0">
            <a:spAutoFit/>
          </a:bodyPr>
          <a:lstStyle/>
          <a:p>
            <a:r>
              <a:rPr lang="en-US" sz="2000" dirty="0"/>
              <a:t>1</a:t>
            </a:r>
          </a:p>
        </p:txBody>
      </p:sp>
      <p:sp>
        <p:nvSpPr>
          <p:cNvPr id="10" name="TextBox 9">
            <a:extLst>
              <a:ext uri="{FF2B5EF4-FFF2-40B4-BE49-F238E27FC236}">
                <a16:creationId xmlns:a16="http://schemas.microsoft.com/office/drawing/2014/main" id="{FE73B53C-078A-4FCE-9226-8AF46721EE0D}"/>
              </a:ext>
            </a:extLst>
          </p:cNvPr>
          <p:cNvSpPr txBox="1"/>
          <p:nvPr/>
        </p:nvSpPr>
        <p:spPr>
          <a:xfrm>
            <a:off x="5089358" y="2417361"/>
            <a:ext cx="441146" cy="400110"/>
          </a:xfrm>
          <a:prstGeom prst="rect">
            <a:avLst/>
          </a:prstGeom>
          <a:noFill/>
        </p:spPr>
        <p:txBody>
          <a:bodyPr wrap="none" rtlCol="0">
            <a:spAutoFit/>
          </a:bodyPr>
          <a:lstStyle/>
          <a:p>
            <a:r>
              <a:rPr lang="en-US" sz="2000" dirty="0"/>
              <a:t>16</a:t>
            </a:r>
          </a:p>
        </p:txBody>
      </p:sp>
      <p:cxnSp>
        <p:nvCxnSpPr>
          <p:cNvPr id="11" name="Straight Connector 10">
            <a:extLst>
              <a:ext uri="{FF2B5EF4-FFF2-40B4-BE49-F238E27FC236}">
                <a16:creationId xmlns:a16="http://schemas.microsoft.com/office/drawing/2014/main" id="{4E4D532F-3AD1-40FA-9E6B-D73CFF85219C}"/>
              </a:ext>
            </a:extLst>
          </p:cNvPr>
          <p:cNvCxnSpPr/>
          <p:nvPr/>
        </p:nvCxnSpPr>
        <p:spPr bwMode="auto">
          <a:xfrm flipV="1">
            <a:off x="4761672" y="2837699"/>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0E17FE37-B824-4649-BCB2-86C18C808BEF}"/>
              </a:ext>
            </a:extLst>
          </p:cNvPr>
          <p:cNvCxnSpPr/>
          <p:nvPr/>
        </p:nvCxnSpPr>
        <p:spPr bwMode="auto">
          <a:xfrm flipV="1">
            <a:off x="5160487" y="2811643"/>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1B7FA404-5FD9-4124-A828-016EB65ED685}"/>
              </a:ext>
            </a:extLst>
          </p:cNvPr>
          <p:cNvSpPr txBox="1"/>
          <p:nvPr/>
        </p:nvSpPr>
        <p:spPr>
          <a:xfrm>
            <a:off x="5089358" y="3507515"/>
            <a:ext cx="364202" cy="523220"/>
          </a:xfrm>
          <a:prstGeom prst="rect">
            <a:avLst/>
          </a:prstGeom>
          <a:noFill/>
        </p:spPr>
        <p:txBody>
          <a:bodyPr wrap="none" rtlCol="0">
            <a:spAutoFit/>
          </a:bodyPr>
          <a:lstStyle/>
          <a:p>
            <a:r>
              <a:rPr lang="en-US" dirty="0">
                <a:solidFill>
                  <a:schemeClr val="tx1"/>
                </a:solidFill>
              </a:rPr>
              <a:t>8</a:t>
            </a:r>
          </a:p>
        </p:txBody>
      </p:sp>
      <p:sp>
        <p:nvSpPr>
          <p:cNvPr id="15" name="Rectangle 3">
            <a:extLst>
              <a:ext uri="{FF2B5EF4-FFF2-40B4-BE49-F238E27FC236}">
                <a16:creationId xmlns:a16="http://schemas.microsoft.com/office/drawing/2014/main" id="{3040A3CD-2F58-4DE5-B8C5-D3B16F739106}"/>
              </a:ext>
            </a:extLst>
          </p:cNvPr>
          <p:cNvSpPr txBox="1">
            <a:spLocks noChangeArrowheads="1"/>
          </p:cNvSpPr>
          <p:nvPr/>
        </p:nvSpPr>
        <p:spPr bwMode="auto">
          <a:xfrm>
            <a:off x="6445458" y="2643360"/>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4  2  6 </a:t>
            </a:r>
            <a:br>
              <a:rPr lang="en-US" altLang="en-US" kern="0" dirty="0"/>
            </a:br>
            <a:r>
              <a:rPr lang="en-US" altLang="en-US" u="sng" kern="0" dirty="0"/>
              <a:t>– 1  2  8</a:t>
            </a:r>
          </a:p>
        </p:txBody>
      </p:sp>
      <p:sp>
        <p:nvSpPr>
          <p:cNvPr id="16" name="Rectangle 15">
            <a:extLst>
              <a:ext uri="{FF2B5EF4-FFF2-40B4-BE49-F238E27FC236}">
                <a16:creationId xmlns:a16="http://schemas.microsoft.com/office/drawing/2014/main" id="{9AC56C9C-C68D-4047-8331-E2FA741CF8E1}"/>
              </a:ext>
            </a:extLst>
          </p:cNvPr>
          <p:cNvSpPr/>
          <p:nvPr/>
        </p:nvSpPr>
        <p:spPr>
          <a:xfrm>
            <a:off x="6034945" y="1858530"/>
            <a:ext cx="2762213" cy="523220"/>
          </a:xfrm>
          <a:prstGeom prst="rect">
            <a:avLst/>
          </a:prstGeom>
        </p:spPr>
        <p:txBody>
          <a:bodyPr wrap="square">
            <a:spAutoFit/>
          </a:bodyPr>
          <a:lstStyle/>
          <a:p>
            <a:r>
              <a:rPr lang="en-US" b="1" dirty="0">
                <a:solidFill>
                  <a:schemeClr val="tx1"/>
                </a:solidFill>
                <a:cs typeface="Times New Roman" panose="02020603050405020304" pitchFamily="18" charset="0"/>
              </a:rPr>
              <a:t>Steps 3 and 4</a:t>
            </a:r>
          </a:p>
        </p:txBody>
      </p:sp>
      <p:sp>
        <p:nvSpPr>
          <p:cNvPr id="17" name="TextBox 16">
            <a:extLst>
              <a:ext uri="{FF2B5EF4-FFF2-40B4-BE49-F238E27FC236}">
                <a16:creationId xmlns:a16="http://schemas.microsoft.com/office/drawing/2014/main" id="{F226B2E2-A532-48E1-B507-1B65BC58A3DD}"/>
              </a:ext>
            </a:extLst>
          </p:cNvPr>
          <p:cNvSpPr txBox="1"/>
          <p:nvPr/>
        </p:nvSpPr>
        <p:spPr>
          <a:xfrm>
            <a:off x="7058781" y="2406279"/>
            <a:ext cx="431657" cy="400110"/>
          </a:xfrm>
          <a:prstGeom prst="rect">
            <a:avLst/>
          </a:prstGeom>
          <a:noFill/>
        </p:spPr>
        <p:txBody>
          <a:bodyPr wrap="none" rtlCol="0">
            <a:spAutoFit/>
          </a:bodyPr>
          <a:lstStyle/>
          <a:p>
            <a:r>
              <a:rPr lang="en-US" sz="2000" dirty="0"/>
              <a:t>11</a:t>
            </a:r>
          </a:p>
        </p:txBody>
      </p:sp>
      <p:sp>
        <p:nvSpPr>
          <p:cNvPr id="18" name="TextBox 17">
            <a:extLst>
              <a:ext uri="{FF2B5EF4-FFF2-40B4-BE49-F238E27FC236}">
                <a16:creationId xmlns:a16="http://schemas.microsoft.com/office/drawing/2014/main" id="{FD930ADB-9F7F-40E2-90F4-15234A215F32}"/>
              </a:ext>
            </a:extLst>
          </p:cNvPr>
          <p:cNvSpPr txBox="1"/>
          <p:nvPr/>
        </p:nvSpPr>
        <p:spPr>
          <a:xfrm>
            <a:off x="7417394" y="2422617"/>
            <a:ext cx="441146" cy="400110"/>
          </a:xfrm>
          <a:prstGeom prst="rect">
            <a:avLst/>
          </a:prstGeom>
          <a:noFill/>
        </p:spPr>
        <p:txBody>
          <a:bodyPr wrap="none" rtlCol="0">
            <a:spAutoFit/>
          </a:bodyPr>
          <a:lstStyle/>
          <a:p>
            <a:r>
              <a:rPr lang="en-US" sz="2000" dirty="0"/>
              <a:t>16</a:t>
            </a:r>
          </a:p>
        </p:txBody>
      </p:sp>
      <p:cxnSp>
        <p:nvCxnSpPr>
          <p:cNvPr id="19" name="Straight Connector 18">
            <a:extLst>
              <a:ext uri="{FF2B5EF4-FFF2-40B4-BE49-F238E27FC236}">
                <a16:creationId xmlns:a16="http://schemas.microsoft.com/office/drawing/2014/main" id="{E4A8C608-5AC9-4371-BC50-FDDA53FC07BA}"/>
              </a:ext>
            </a:extLst>
          </p:cNvPr>
          <p:cNvCxnSpPr/>
          <p:nvPr/>
        </p:nvCxnSpPr>
        <p:spPr bwMode="auto">
          <a:xfrm flipV="1">
            <a:off x="7089708" y="2842955"/>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24BC42A1-C112-4EDD-AA16-13B9ECF0B820}"/>
              </a:ext>
            </a:extLst>
          </p:cNvPr>
          <p:cNvCxnSpPr/>
          <p:nvPr/>
        </p:nvCxnSpPr>
        <p:spPr bwMode="auto">
          <a:xfrm flipV="1">
            <a:off x="7488523" y="2816899"/>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21" name="TextBox 20">
            <a:extLst>
              <a:ext uri="{FF2B5EF4-FFF2-40B4-BE49-F238E27FC236}">
                <a16:creationId xmlns:a16="http://schemas.microsoft.com/office/drawing/2014/main" id="{EE7D9087-D54B-49FB-8FB7-541358D12D61}"/>
              </a:ext>
            </a:extLst>
          </p:cNvPr>
          <p:cNvSpPr txBox="1"/>
          <p:nvPr/>
        </p:nvSpPr>
        <p:spPr>
          <a:xfrm>
            <a:off x="7417394" y="3515335"/>
            <a:ext cx="364202" cy="523220"/>
          </a:xfrm>
          <a:prstGeom prst="rect">
            <a:avLst/>
          </a:prstGeom>
          <a:noFill/>
        </p:spPr>
        <p:txBody>
          <a:bodyPr wrap="none" rtlCol="0">
            <a:spAutoFit/>
          </a:bodyPr>
          <a:lstStyle/>
          <a:p>
            <a:r>
              <a:rPr lang="en-US" dirty="0">
                <a:solidFill>
                  <a:schemeClr val="tx1"/>
                </a:solidFill>
              </a:rPr>
              <a:t>8</a:t>
            </a:r>
          </a:p>
        </p:txBody>
      </p:sp>
      <p:sp>
        <p:nvSpPr>
          <p:cNvPr id="22" name="Rectangle 3">
            <a:extLst>
              <a:ext uri="{FF2B5EF4-FFF2-40B4-BE49-F238E27FC236}">
                <a16:creationId xmlns:a16="http://schemas.microsoft.com/office/drawing/2014/main" id="{821802A3-8C71-4CF1-B637-336C2E0837F8}"/>
              </a:ext>
            </a:extLst>
          </p:cNvPr>
          <p:cNvSpPr txBox="1">
            <a:spLocks noChangeArrowheads="1"/>
          </p:cNvSpPr>
          <p:nvPr/>
        </p:nvSpPr>
        <p:spPr bwMode="auto">
          <a:xfrm>
            <a:off x="1600202" y="2632854"/>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4  2  6 </a:t>
            </a:r>
            <a:br>
              <a:rPr lang="en-US" altLang="en-US" kern="0" dirty="0"/>
            </a:br>
            <a:r>
              <a:rPr lang="en-US" altLang="en-US" u="sng" kern="0" dirty="0"/>
              <a:t>– 1  2  8</a:t>
            </a:r>
          </a:p>
        </p:txBody>
      </p:sp>
      <p:sp>
        <p:nvSpPr>
          <p:cNvPr id="23" name="Rectangle 22">
            <a:extLst>
              <a:ext uri="{FF2B5EF4-FFF2-40B4-BE49-F238E27FC236}">
                <a16:creationId xmlns:a16="http://schemas.microsoft.com/office/drawing/2014/main" id="{D4E9E21E-96D2-437E-9575-5571A9906FB9}"/>
              </a:ext>
            </a:extLst>
          </p:cNvPr>
          <p:cNvSpPr/>
          <p:nvPr/>
        </p:nvSpPr>
        <p:spPr>
          <a:xfrm>
            <a:off x="1189690" y="1848024"/>
            <a:ext cx="1204206" cy="523220"/>
          </a:xfrm>
          <a:prstGeom prst="rect">
            <a:avLst/>
          </a:prstGeom>
        </p:spPr>
        <p:txBody>
          <a:bodyPr wrap="square">
            <a:spAutoFit/>
          </a:bodyPr>
          <a:lstStyle/>
          <a:p>
            <a:r>
              <a:rPr lang="en-US" b="1" dirty="0">
                <a:solidFill>
                  <a:schemeClr val="tx1"/>
                </a:solidFill>
                <a:cs typeface="Times New Roman" panose="02020603050405020304" pitchFamily="18" charset="0"/>
              </a:rPr>
              <a:t>Step 1</a:t>
            </a:r>
          </a:p>
        </p:txBody>
      </p:sp>
      <p:sp>
        <p:nvSpPr>
          <p:cNvPr id="29" name="TextBox 28">
            <a:extLst>
              <a:ext uri="{FF2B5EF4-FFF2-40B4-BE49-F238E27FC236}">
                <a16:creationId xmlns:a16="http://schemas.microsoft.com/office/drawing/2014/main" id="{5FB6F2B0-FCA7-461E-A1A2-245B947D9302}"/>
              </a:ext>
            </a:extLst>
          </p:cNvPr>
          <p:cNvSpPr txBox="1"/>
          <p:nvPr/>
        </p:nvSpPr>
        <p:spPr>
          <a:xfrm>
            <a:off x="6771061" y="2400930"/>
            <a:ext cx="312906" cy="400110"/>
          </a:xfrm>
          <a:prstGeom prst="rect">
            <a:avLst/>
          </a:prstGeom>
          <a:noFill/>
        </p:spPr>
        <p:txBody>
          <a:bodyPr wrap="none" rtlCol="0">
            <a:spAutoFit/>
          </a:bodyPr>
          <a:lstStyle/>
          <a:p>
            <a:r>
              <a:rPr lang="en-US" sz="2000" dirty="0"/>
              <a:t>3</a:t>
            </a:r>
          </a:p>
        </p:txBody>
      </p:sp>
      <p:sp>
        <p:nvSpPr>
          <p:cNvPr id="30" name="TextBox 29">
            <a:extLst>
              <a:ext uri="{FF2B5EF4-FFF2-40B4-BE49-F238E27FC236}">
                <a16:creationId xmlns:a16="http://schemas.microsoft.com/office/drawing/2014/main" id="{95D8EC5A-D79E-4103-AEB8-C6A3ABCA0FC8}"/>
              </a:ext>
            </a:extLst>
          </p:cNvPr>
          <p:cNvSpPr txBox="1"/>
          <p:nvPr/>
        </p:nvSpPr>
        <p:spPr>
          <a:xfrm>
            <a:off x="7068572" y="3515335"/>
            <a:ext cx="364202" cy="523220"/>
          </a:xfrm>
          <a:prstGeom prst="rect">
            <a:avLst/>
          </a:prstGeom>
          <a:noFill/>
        </p:spPr>
        <p:txBody>
          <a:bodyPr wrap="none" rtlCol="0">
            <a:spAutoFit/>
          </a:bodyPr>
          <a:lstStyle/>
          <a:p>
            <a:r>
              <a:rPr lang="en-US" dirty="0">
                <a:solidFill>
                  <a:schemeClr val="tx1"/>
                </a:solidFill>
              </a:rPr>
              <a:t>9</a:t>
            </a:r>
          </a:p>
        </p:txBody>
      </p:sp>
      <p:sp>
        <p:nvSpPr>
          <p:cNvPr id="32" name="TextBox 31">
            <a:extLst>
              <a:ext uri="{FF2B5EF4-FFF2-40B4-BE49-F238E27FC236}">
                <a16:creationId xmlns:a16="http://schemas.microsoft.com/office/drawing/2014/main" id="{C6CAC955-37A3-4D7C-9D3C-8572BF439D2C}"/>
              </a:ext>
            </a:extLst>
          </p:cNvPr>
          <p:cNvSpPr txBox="1"/>
          <p:nvPr/>
        </p:nvSpPr>
        <p:spPr>
          <a:xfrm>
            <a:off x="6703734" y="3515335"/>
            <a:ext cx="364202" cy="523220"/>
          </a:xfrm>
          <a:prstGeom prst="rect">
            <a:avLst/>
          </a:prstGeom>
          <a:noFill/>
        </p:spPr>
        <p:txBody>
          <a:bodyPr wrap="none" rtlCol="0">
            <a:spAutoFit/>
          </a:bodyPr>
          <a:lstStyle/>
          <a:p>
            <a:r>
              <a:rPr lang="en-US" dirty="0">
                <a:solidFill>
                  <a:schemeClr val="tx1"/>
                </a:solidFill>
              </a:rPr>
              <a:t>2</a:t>
            </a:r>
          </a:p>
        </p:txBody>
      </p:sp>
      <p:sp>
        <p:nvSpPr>
          <p:cNvPr id="5" name="Rectangle 4">
            <a:extLst>
              <a:ext uri="{FF2B5EF4-FFF2-40B4-BE49-F238E27FC236}">
                <a16:creationId xmlns:a16="http://schemas.microsoft.com/office/drawing/2014/main" id="{B7645F75-9F2A-4E37-9262-3660AF41D029}"/>
              </a:ext>
            </a:extLst>
          </p:cNvPr>
          <p:cNvSpPr/>
          <p:nvPr/>
        </p:nvSpPr>
        <p:spPr>
          <a:xfrm>
            <a:off x="8523963" y="1759856"/>
            <a:ext cx="3576453" cy="3108543"/>
          </a:xfrm>
          <a:prstGeom prst="rect">
            <a:avLst/>
          </a:prstGeom>
        </p:spPr>
        <p:txBody>
          <a:bodyPr wrap="square">
            <a:spAutoFit/>
          </a:bodyPr>
          <a:lstStyle/>
          <a:p>
            <a:r>
              <a:rPr lang="en-US" dirty="0">
                <a:cs typeface="Times New Roman" panose="02020603050405020304" pitchFamily="18" charset="0"/>
              </a:rPr>
              <a:t>In this case we borrow twice. Borrow one ten from the 20 in 426 and make 16. Then borrow one hundred from the 400 in 426 to make 11 in the tens place.</a:t>
            </a:r>
          </a:p>
        </p:txBody>
      </p:sp>
      <p:sp>
        <p:nvSpPr>
          <p:cNvPr id="6" name="Speech Bubble: Rectangle 5">
            <a:extLst>
              <a:ext uri="{FF2B5EF4-FFF2-40B4-BE49-F238E27FC236}">
                <a16:creationId xmlns:a16="http://schemas.microsoft.com/office/drawing/2014/main" id="{A7A5B3A9-F54C-4DE4-A473-6B4796F1AC09}"/>
              </a:ext>
            </a:extLst>
          </p:cNvPr>
          <p:cNvSpPr/>
          <p:nvPr/>
        </p:nvSpPr>
        <p:spPr bwMode="auto">
          <a:xfrm>
            <a:off x="8050172" y="4961259"/>
            <a:ext cx="1368339" cy="756745"/>
          </a:xfrm>
          <a:prstGeom prst="wedgeRectCallout">
            <a:avLst>
              <a:gd name="adj1" fmla="val -83091"/>
              <a:gd name="adj2" fmla="val -193055"/>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rgbClr val="3333FF"/>
                </a:solidFill>
                <a:effectLst/>
                <a:latin typeface="Arial" charset="0"/>
              </a:rPr>
              <a:t>16 </a:t>
            </a:r>
            <a:r>
              <a:rPr kumimoji="0" lang="en-US" sz="2000" b="0" i="0" u="none" strike="noStrike" cap="none" normalizeH="0" baseline="0" dirty="0">
                <a:ln>
                  <a:noFill/>
                </a:ln>
                <a:solidFill>
                  <a:schemeClr val="tx1"/>
                </a:solidFill>
                <a:effectLst/>
                <a:latin typeface="Arial" charset="0"/>
              </a:rPr>
              <a:t>– 8 = 8 Write 8</a:t>
            </a:r>
          </a:p>
        </p:txBody>
      </p:sp>
      <p:sp>
        <p:nvSpPr>
          <p:cNvPr id="35" name="Speech Bubble: Rectangle 34">
            <a:extLst>
              <a:ext uri="{FF2B5EF4-FFF2-40B4-BE49-F238E27FC236}">
                <a16:creationId xmlns:a16="http://schemas.microsoft.com/office/drawing/2014/main" id="{4C60573E-D0E6-43B9-B378-21AB44A92AEB}"/>
              </a:ext>
            </a:extLst>
          </p:cNvPr>
          <p:cNvSpPr/>
          <p:nvPr/>
        </p:nvSpPr>
        <p:spPr bwMode="auto">
          <a:xfrm>
            <a:off x="6554982" y="4961258"/>
            <a:ext cx="1368339" cy="756745"/>
          </a:xfrm>
          <a:prstGeom prst="wedgeRectCallout">
            <a:avLst>
              <a:gd name="adj1" fmla="val -296"/>
              <a:gd name="adj2" fmla="val -186110"/>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rgbClr val="3333FF"/>
                </a:solidFill>
                <a:effectLst/>
                <a:latin typeface="Arial" charset="0"/>
              </a:rPr>
              <a:t>11 </a:t>
            </a:r>
            <a:r>
              <a:rPr kumimoji="0" lang="en-US" sz="2000" b="0" i="0" u="none" strike="noStrike" cap="none" normalizeH="0" baseline="0" dirty="0">
                <a:ln>
                  <a:noFill/>
                </a:ln>
                <a:solidFill>
                  <a:schemeClr val="tx1"/>
                </a:solidFill>
                <a:effectLst/>
                <a:latin typeface="Arial" charset="0"/>
              </a:rPr>
              <a:t>– 2 = 9 Write 9</a:t>
            </a:r>
          </a:p>
        </p:txBody>
      </p:sp>
      <p:sp>
        <p:nvSpPr>
          <p:cNvPr id="36" name="Speech Bubble: Rectangle 35">
            <a:extLst>
              <a:ext uri="{FF2B5EF4-FFF2-40B4-BE49-F238E27FC236}">
                <a16:creationId xmlns:a16="http://schemas.microsoft.com/office/drawing/2014/main" id="{4854A1AA-1765-4CEA-8534-C08F56E66374}"/>
              </a:ext>
            </a:extLst>
          </p:cNvPr>
          <p:cNvSpPr/>
          <p:nvPr/>
        </p:nvSpPr>
        <p:spPr bwMode="auto">
          <a:xfrm>
            <a:off x="5177880" y="4961259"/>
            <a:ext cx="1250251" cy="756745"/>
          </a:xfrm>
          <a:prstGeom prst="wedgeRectCallout">
            <a:avLst>
              <a:gd name="adj1" fmla="val 78758"/>
              <a:gd name="adj2" fmla="val -186112"/>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rgbClr val="3333FF"/>
                </a:solidFill>
                <a:effectLst/>
                <a:latin typeface="Arial" charset="0"/>
              </a:rPr>
              <a:t>3 </a:t>
            </a:r>
            <a:r>
              <a:rPr kumimoji="0" lang="en-US" sz="2000" b="0" i="0" u="none" strike="noStrike" cap="none" normalizeH="0" baseline="0" dirty="0">
                <a:ln>
                  <a:noFill/>
                </a:ln>
                <a:solidFill>
                  <a:schemeClr val="tx1"/>
                </a:solidFill>
                <a:effectLst/>
                <a:latin typeface="Arial" charset="0"/>
              </a:rPr>
              <a:t>– 1 = 2 Write 2</a:t>
            </a:r>
          </a:p>
        </p:txBody>
      </p:sp>
      <p:cxnSp>
        <p:nvCxnSpPr>
          <p:cNvPr id="37" name="Straight Connector 36">
            <a:extLst>
              <a:ext uri="{FF2B5EF4-FFF2-40B4-BE49-F238E27FC236}">
                <a16:creationId xmlns:a16="http://schemas.microsoft.com/office/drawing/2014/main" id="{C92622F0-BCE6-40B3-B2B1-379220ED11F4}"/>
              </a:ext>
            </a:extLst>
          </p:cNvPr>
          <p:cNvCxnSpPr/>
          <p:nvPr/>
        </p:nvCxnSpPr>
        <p:spPr bwMode="auto">
          <a:xfrm flipV="1">
            <a:off x="6725905" y="2857595"/>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Tree>
    <p:extLst>
      <p:ext uri="{BB962C8B-B14F-4D97-AF65-F5344CB8AC3E}">
        <p14:creationId xmlns:p14="http://schemas.microsoft.com/office/powerpoint/2010/main" val="166297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00"/>
                                        <p:tgtEl>
                                          <p:spTgt spid="6"/>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down)">
                                      <p:cBhvr>
                                        <p:cTn id="83" dur="500"/>
                                        <p:tgtEl>
                                          <p:spTgt spid="35"/>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down)">
                                      <p:cBhvr>
                                        <p:cTn id="92" dur="500"/>
                                        <p:tgtEl>
                                          <p:spTgt spid="36"/>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5" grpId="0"/>
      <p:bldP spid="16" grpId="0"/>
      <p:bldP spid="17" grpId="0"/>
      <p:bldP spid="18" grpId="0"/>
      <p:bldP spid="21" grpId="0"/>
      <p:bldP spid="22" grpId="0"/>
      <p:bldP spid="23" grpId="0"/>
      <p:bldP spid="29" grpId="0"/>
      <p:bldP spid="30" grpId="0"/>
      <p:bldP spid="32" grpId="0"/>
      <p:bldP spid="5" grpId="0"/>
      <p:bldP spid="6"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 Continued</a:t>
            </a:r>
          </a:p>
        </p:txBody>
      </p:sp>
      <p:sp>
        <p:nvSpPr>
          <p:cNvPr id="2" name="Rectangle 1">
            <a:extLst>
              <a:ext uri="{FF2B5EF4-FFF2-40B4-BE49-F238E27FC236}">
                <a16:creationId xmlns:a16="http://schemas.microsoft.com/office/drawing/2014/main" id="{29DA4D21-0EF3-4070-A652-2D0BC2882423}"/>
              </a:ext>
            </a:extLst>
          </p:cNvPr>
          <p:cNvSpPr/>
          <p:nvPr/>
        </p:nvSpPr>
        <p:spPr>
          <a:xfrm>
            <a:off x="756744" y="1034353"/>
            <a:ext cx="6358759" cy="523220"/>
          </a:xfrm>
          <a:prstGeom prst="rect">
            <a:avLst/>
          </a:prstGeom>
        </p:spPr>
        <p:txBody>
          <a:bodyPr wrap="square">
            <a:spAutoFit/>
          </a:bodyPr>
          <a:lstStyle/>
          <a:p>
            <a:r>
              <a:rPr lang="en-US" dirty="0">
                <a:solidFill>
                  <a:schemeClr val="tx1"/>
                </a:solidFill>
                <a:cs typeface="Times New Roman" panose="02020603050405020304" pitchFamily="18" charset="0"/>
              </a:rPr>
              <a:t>To subtract 426 – 128, follow these steps:</a:t>
            </a:r>
            <a:endParaRPr lang="en-US" dirty="0">
              <a:cs typeface="Times New Roman" panose="02020603050405020304" pitchFamily="18" charset="0"/>
            </a:endParaRPr>
          </a:p>
        </p:txBody>
      </p:sp>
      <p:sp>
        <p:nvSpPr>
          <p:cNvPr id="7" name="Rectangle 3">
            <a:extLst>
              <a:ext uri="{FF2B5EF4-FFF2-40B4-BE49-F238E27FC236}">
                <a16:creationId xmlns:a16="http://schemas.microsoft.com/office/drawing/2014/main" id="{36547AB2-A736-4134-81C5-EE69350C7E99}"/>
              </a:ext>
            </a:extLst>
          </p:cNvPr>
          <p:cNvSpPr txBox="1">
            <a:spLocks noChangeArrowheads="1"/>
          </p:cNvSpPr>
          <p:nvPr/>
        </p:nvSpPr>
        <p:spPr bwMode="auto">
          <a:xfrm>
            <a:off x="4117422" y="2638104"/>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4  2  6 </a:t>
            </a:r>
            <a:br>
              <a:rPr lang="en-US" altLang="en-US" kern="0" dirty="0"/>
            </a:br>
            <a:r>
              <a:rPr lang="en-US" altLang="en-US" u="sng" kern="0" dirty="0"/>
              <a:t>– 1  2  8</a:t>
            </a:r>
          </a:p>
        </p:txBody>
      </p:sp>
      <p:sp>
        <p:nvSpPr>
          <p:cNvPr id="8" name="Rectangle 7">
            <a:extLst>
              <a:ext uri="{FF2B5EF4-FFF2-40B4-BE49-F238E27FC236}">
                <a16:creationId xmlns:a16="http://schemas.microsoft.com/office/drawing/2014/main" id="{821D2D17-8BCE-453B-ACB3-33EE2B96D786}"/>
              </a:ext>
            </a:extLst>
          </p:cNvPr>
          <p:cNvSpPr/>
          <p:nvPr/>
        </p:nvSpPr>
        <p:spPr>
          <a:xfrm>
            <a:off x="3706910" y="1853274"/>
            <a:ext cx="1204206" cy="523220"/>
          </a:xfrm>
          <a:prstGeom prst="rect">
            <a:avLst/>
          </a:prstGeom>
        </p:spPr>
        <p:txBody>
          <a:bodyPr wrap="square">
            <a:spAutoFit/>
          </a:bodyPr>
          <a:lstStyle/>
          <a:p>
            <a:r>
              <a:rPr lang="en-US" b="1" dirty="0">
                <a:solidFill>
                  <a:schemeClr val="tx1"/>
                </a:solidFill>
                <a:cs typeface="Times New Roman" panose="02020603050405020304" pitchFamily="18" charset="0"/>
              </a:rPr>
              <a:t>Step 2</a:t>
            </a:r>
          </a:p>
        </p:txBody>
      </p:sp>
      <p:sp>
        <p:nvSpPr>
          <p:cNvPr id="9" name="TextBox 8">
            <a:extLst>
              <a:ext uri="{FF2B5EF4-FFF2-40B4-BE49-F238E27FC236}">
                <a16:creationId xmlns:a16="http://schemas.microsoft.com/office/drawing/2014/main" id="{36A996F4-821D-4396-B944-31028977F5B1}"/>
              </a:ext>
            </a:extLst>
          </p:cNvPr>
          <p:cNvSpPr txBox="1"/>
          <p:nvPr/>
        </p:nvSpPr>
        <p:spPr>
          <a:xfrm>
            <a:off x="4793805" y="2411533"/>
            <a:ext cx="312906" cy="400110"/>
          </a:xfrm>
          <a:prstGeom prst="rect">
            <a:avLst/>
          </a:prstGeom>
          <a:noFill/>
        </p:spPr>
        <p:txBody>
          <a:bodyPr wrap="none" rtlCol="0">
            <a:spAutoFit/>
          </a:bodyPr>
          <a:lstStyle/>
          <a:p>
            <a:r>
              <a:rPr lang="en-US" sz="2000" dirty="0"/>
              <a:t>1</a:t>
            </a:r>
          </a:p>
        </p:txBody>
      </p:sp>
      <p:sp>
        <p:nvSpPr>
          <p:cNvPr id="10" name="TextBox 9">
            <a:extLst>
              <a:ext uri="{FF2B5EF4-FFF2-40B4-BE49-F238E27FC236}">
                <a16:creationId xmlns:a16="http://schemas.microsoft.com/office/drawing/2014/main" id="{FE73B53C-078A-4FCE-9226-8AF46721EE0D}"/>
              </a:ext>
            </a:extLst>
          </p:cNvPr>
          <p:cNvSpPr txBox="1"/>
          <p:nvPr/>
        </p:nvSpPr>
        <p:spPr>
          <a:xfrm>
            <a:off x="5089358" y="2417361"/>
            <a:ext cx="441146" cy="400110"/>
          </a:xfrm>
          <a:prstGeom prst="rect">
            <a:avLst/>
          </a:prstGeom>
          <a:noFill/>
        </p:spPr>
        <p:txBody>
          <a:bodyPr wrap="none" rtlCol="0">
            <a:spAutoFit/>
          </a:bodyPr>
          <a:lstStyle/>
          <a:p>
            <a:r>
              <a:rPr lang="en-US" sz="2000" dirty="0"/>
              <a:t>16</a:t>
            </a:r>
          </a:p>
        </p:txBody>
      </p:sp>
      <p:cxnSp>
        <p:nvCxnSpPr>
          <p:cNvPr id="11" name="Straight Connector 10">
            <a:extLst>
              <a:ext uri="{FF2B5EF4-FFF2-40B4-BE49-F238E27FC236}">
                <a16:creationId xmlns:a16="http://schemas.microsoft.com/office/drawing/2014/main" id="{4E4D532F-3AD1-40FA-9E6B-D73CFF85219C}"/>
              </a:ext>
            </a:extLst>
          </p:cNvPr>
          <p:cNvCxnSpPr/>
          <p:nvPr/>
        </p:nvCxnSpPr>
        <p:spPr bwMode="auto">
          <a:xfrm flipV="1">
            <a:off x="4761672" y="2837699"/>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0E17FE37-B824-4649-BCB2-86C18C808BEF}"/>
              </a:ext>
            </a:extLst>
          </p:cNvPr>
          <p:cNvCxnSpPr/>
          <p:nvPr/>
        </p:nvCxnSpPr>
        <p:spPr bwMode="auto">
          <a:xfrm flipV="1">
            <a:off x="5160487" y="2811643"/>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1B7FA404-5FD9-4124-A828-016EB65ED685}"/>
              </a:ext>
            </a:extLst>
          </p:cNvPr>
          <p:cNvSpPr txBox="1"/>
          <p:nvPr/>
        </p:nvSpPr>
        <p:spPr>
          <a:xfrm>
            <a:off x="5089358" y="3507515"/>
            <a:ext cx="364202" cy="523220"/>
          </a:xfrm>
          <a:prstGeom prst="rect">
            <a:avLst/>
          </a:prstGeom>
          <a:noFill/>
        </p:spPr>
        <p:txBody>
          <a:bodyPr wrap="none" rtlCol="0">
            <a:spAutoFit/>
          </a:bodyPr>
          <a:lstStyle/>
          <a:p>
            <a:r>
              <a:rPr lang="en-US" dirty="0">
                <a:solidFill>
                  <a:schemeClr val="tx1"/>
                </a:solidFill>
              </a:rPr>
              <a:t>8</a:t>
            </a:r>
          </a:p>
        </p:txBody>
      </p:sp>
      <p:sp>
        <p:nvSpPr>
          <p:cNvPr id="15" name="Rectangle 3">
            <a:extLst>
              <a:ext uri="{FF2B5EF4-FFF2-40B4-BE49-F238E27FC236}">
                <a16:creationId xmlns:a16="http://schemas.microsoft.com/office/drawing/2014/main" id="{3040A3CD-2F58-4DE5-B8C5-D3B16F739106}"/>
              </a:ext>
            </a:extLst>
          </p:cNvPr>
          <p:cNvSpPr txBox="1">
            <a:spLocks noChangeArrowheads="1"/>
          </p:cNvSpPr>
          <p:nvPr/>
        </p:nvSpPr>
        <p:spPr bwMode="auto">
          <a:xfrm>
            <a:off x="6445458" y="2643360"/>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4  2  6 </a:t>
            </a:r>
            <a:br>
              <a:rPr lang="en-US" altLang="en-US" kern="0" dirty="0"/>
            </a:br>
            <a:r>
              <a:rPr lang="en-US" altLang="en-US" u="sng" kern="0" dirty="0"/>
              <a:t>– 1  2  8</a:t>
            </a:r>
          </a:p>
        </p:txBody>
      </p:sp>
      <p:sp>
        <p:nvSpPr>
          <p:cNvPr id="16" name="Rectangle 15">
            <a:extLst>
              <a:ext uri="{FF2B5EF4-FFF2-40B4-BE49-F238E27FC236}">
                <a16:creationId xmlns:a16="http://schemas.microsoft.com/office/drawing/2014/main" id="{9AC56C9C-C68D-4047-8331-E2FA741CF8E1}"/>
              </a:ext>
            </a:extLst>
          </p:cNvPr>
          <p:cNvSpPr/>
          <p:nvPr/>
        </p:nvSpPr>
        <p:spPr>
          <a:xfrm>
            <a:off x="6034945" y="1858530"/>
            <a:ext cx="2762213" cy="523220"/>
          </a:xfrm>
          <a:prstGeom prst="rect">
            <a:avLst/>
          </a:prstGeom>
        </p:spPr>
        <p:txBody>
          <a:bodyPr wrap="square">
            <a:spAutoFit/>
          </a:bodyPr>
          <a:lstStyle/>
          <a:p>
            <a:r>
              <a:rPr lang="en-US" b="1" dirty="0">
                <a:solidFill>
                  <a:schemeClr val="tx1"/>
                </a:solidFill>
                <a:cs typeface="Times New Roman" panose="02020603050405020304" pitchFamily="18" charset="0"/>
              </a:rPr>
              <a:t>Steps 3 and 4</a:t>
            </a:r>
          </a:p>
        </p:txBody>
      </p:sp>
      <p:sp>
        <p:nvSpPr>
          <p:cNvPr id="17" name="TextBox 16">
            <a:extLst>
              <a:ext uri="{FF2B5EF4-FFF2-40B4-BE49-F238E27FC236}">
                <a16:creationId xmlns:a16="http://schemas.microsoft.com/office/drawing/2014/main" id="{F226B2E2-A532-48E1-B507-1B65BC58A3DD}"/>
              </a:ext>
            </a:extLst>
          </p:cNvPr>
          <p:cNvSpPr txBox="1"/>
          <p:nvPr/>
        </p:nvSpPr>
        <p:spPr>
          <a:xfrm>
            <a:off x="7058781" y="2406279"/>
            <a:ext cx="431657" cy="400110"/>
          </a:xfrm>
          <a:prstGeom prst="rect">
            <a:avLst/>
          </a:prstGeom>
          <a:noFill/>
        </p:spPr>
        <p:txBody>
          <a:bodyPr wrap="none" rtlCol="0">
            <a:spAutoFit/>
          </a:bodyPr>
          <a:lstStyle/>
          <a:p>
            <a:r>
              <a:rPr lang="en-US" sz="2000" dirty="0"/>
              <a:t>11</a:t>
            </a:r>
          </a:p>
        </p:txBody>
      </p:sp>
      <p:sp>
        <p:nvSpPr>
          <p:cNvPr id="18" name="TextBox 17">
            <a:extLst>
              <a:ext uri="{FF2B5EF4-FFF2-40B4-BE49-F238E27FC236}">
                <a16:creationId xmlns:a16="http://schemas.microsoft.com/office/drawing/2014/main" id="{FD930ADB-9F7F-40E2-90F4-15234A215F32}"/>
              </a:ext>
            </a:extLst>
          </p:cNvPr>
          <p:cNvSpPr txBox="1"/>
          <p:nvPr/>
        </p:nvSpPr>
        <p:spPr>
          <a:xfrm>
            <a:off x="7417394" y="2422617"/>
            <a:ext cx="441146" cy="400110"/>
          </a:xfrm>
          <a:prstGeom prst="rect">
            <a:avLst/>
          </a:prstGeom>
          <a:noFill/>
        </p:spPr>
        <p:txBody>
          <a:bodyPr wrap="none" rtlCol="0">
            <a:spAutoFit/>
          </a:bodyPr>
          <a:lstStyle/>
          <a:p>
            <a:r>
              <a:rPr lang="en-US" sz="2000" dirty="0"/>
              <a:t>16</a:t>
            </a:r>
          </a:p>
        </p:txBody>
      </p:sp>
      <p:cxnSp>
        <p:nvCxnSpPr>
          <p:cNvPr id="19" name="Straight Connector 18">
            <a:extLst>
              <a:ext uri="{FF2B5EF4-FFF2-40B4-BE49-F238E27FC236}">
                <a16:creationId xmlns:a16="http://schemas.microsoft.com/office/drawing/2014/main" id="{E4A8C608-5AC9-4371-BC50-FDDA53FC07BA}"/>
              </a:ext>
            </a:extLst>
          </p:cNvPr>
          <p:cNvCxnSpPr/>
          <p:nvPr/>
        </p:nvCxnSpPr>
        <p:spPr bwMode="auto">
          <a:xfrm flipV="1">
            <a:off x="7089708" y="2842955"/>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24BC42A1-C112-4EDD-AA16-13B9ECF0B820}"/>
              </a:ext>
            </a:extLst>
          </p:cNvPr>
          <p:cNvCxnSpPr/>
          <p:nvPr/>
        </p:nvCxnSpPr>
        <p:spPr bwMode="auto">
          <a:xfrm flipV="1">
            <a:off x="7488523" y="2816899"/>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21" name="TextBox 20">
            <a:extLst>
              <a:ext uri="{FF2B5EF4-FFF2-40B4-BE49-F238E27FC236}">
                <a16:creationId xmlns:a16="http://schemas.microsoft.com/office/drawing/2014/main" id="{EE7D9087-D54B-49FB-8FB7-541358D12D61}"/>
              </a:ext>
            </a:extLst>
          </p:cNvPr>
          <p:cNvSpPr txBox="1"/>
          <p:nvPr/>
        </p:nvSpPr>
        <p:spPr>
          <a:xfrm>
            <a:off x="7417394" y="3515335"/>
            <a:ext cx="364202" cy="523220"/>
          </a:xfrm>
          <a:prstGeom prst="rect">
            <a:avLst/>
          </a:prstGeom>
          <a:noFill/>
        </p:spPr>
        <p:txBody>
          <a:bodyPr wrap="none" rtlCol="0">
            <a:spAutoFit/>
          </a:bodyPr>
          <a:lstStyle/>
          <a:p>
            <a:r>
              <a:rPr lang="en-US" dirty="0">
                <a:solidFill>
                  <a:schemeClr val="tx1"/>
                </a:solidFill>
              </a:rPr>
              <a:t>8</a:t>
            </a:r>
          </a:p>
        </p:txBody>
      </p:sp>
      <p:sp>
        <p:nvSpPr>
          <p:cNvPr id="22" name="Rectangle 3">
            <a:extLst>
              <a:ext uri="{FF2B5EF4-FFF2-40B4-BE49-F238E27FC236}">
                <a16:creationId xmlns:a16="http://schemas.microsoft.com/office/drawing/2014/main" id="{821802A3-8C71-4CF1-B637-336C2E0837F8}"/>
              </a:ext>
            </a:extLst>
          </p:cNvPr>
          <p:cNvSpPr txBox="1">
            <a:spLocks noChangeArrowheads="1"/>
          </p:cNvSpPr>
          <p:nvPr/>
        </p:nvSpPr>
        <p:spPr bwMode="auto">
          <a:xfrm>
            <a:off x="1600202" y="2632854"/>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4  2  6 </a:t>
            </a:r>
            <a:br>
              <a:rPr lang="en-US" altLang="en-US" kern="0" dirty="0"/>
            </a:br>
            <a:r>
              <a:rPr lang="en-US" altLang="en-US" u="sng" kern="0" dirty="0"/>
              <a:t>– 1  2  8</a:t>
            </a:r>
          </a:p>
        </p:txBody>
      </p:sp>
      <p:sp>
        <p:nvSpPr>
          <p:cNvPr id="23" name="Rectangle 22">
            <a:extLst>
              <a:ext uri="{FF2B5EF4-FFF2-40B4-BE49-F238E27FC236}">
                <a16:creationId xmlns:a16="http://schemas.microsoft.com/office/drawing/2014/main" id="{D4E9E21E-96D2-437E-9575-5571A9906FB9}"/>
              </a:ext>
            </a:extLst>
          </p:cNvPr>
          <p:cNvSpPr/>
          <p:nvPr/>
        </p:nvSpPr>
        <p:spPr>
          <a:xfrm>
            <a:off x="1189690" y="1848024"/>
            <a:ext cx="1204206" cy="523220"/>
          </a:xfrm>
          <a:prstGeom prst="rect">
            <a:avLst/>
          </a:prstGeom>
        </p:spPr>
        <p:txBody>
          <a:bodyPr wrap="square">
            <a:spAutoFit/>
          </a:bodyPr>
          <a:lstStyle/>
          <a:p>
            <a:r>
              <a:rPr lang="en-US" b="1" dirty="0">
                <a:solidFill>
                  <a:schemeClr val="tx1"/>
                </a:solidFill>
                <a:cs typeface="Times New Roman" panose="02020603050405020304" pitchFamily="18" charset="0"/>
              </a:rPr>
              <a:t>Step 1</a:t>
            </a:r>
          </a:p>
        </p:txBody>
      </p:sp>
      <p:sp>
        <p:nvSpPr>
          <p:cNvPr id="29" name="TextBox 28">
            <a:extLst>
              <a:ext uri="{FF2B5EF4-FFF2-40B4-BE49-F238E27FC236}">
                <a16:creationId xmlns:a16="http://schemas.microsoft.com/office/drawing/2014/main" id="{5FB6F2B0-FCA7-461E-A1A2-245B947D9302}"/>
              </a:ext>
            </a:extLst>
          </p:cNvPr>
          <p:cNvSpPr txBox="1"/>
          <p:nvPr/>
        </p:nvSpPr>
        <p:spPr>
          <a:xfrm>
            <a:off x="6771061" y="2400930"/>
            <a:ext cx="312906" cy="400110"/>
          </a:xfrm>
          <a:prstGeom prst="rect">
            <a:avLst/>
          </a:prstGeom>
          <a:noFill/>
        </p:spPr>
        <p:txBody>
          <a:bodyPr wrap="none" rtlCol="0">
            <a:spAutoFit/>
          </a:bodyPr>
          <a:lstStyle/>
          <a:p>
            <a:r>
              <a:rPr lang="en-US" sz="2000" dirty="0"/>
              <a:t>3</a:t>
            </a:r>
          </a:p>
        </p:txBody>
      </p:sp>
      <p:sp>
        <p:nvSpPr>
          <p:cNvPr id="30" name="TextBox 29">
            <a:extLst>
              <a:ext uri="{FF2B5EF4-FFF2-40B4-BE49-F238E27FC236}">
                <a16:creationId xmlns:a16="http://schemas.microsoft.com/office/drawing/2014/main" id="{95D8EC5A-D79E-4103-AEB8-C6A3ABCA0FC8}"/>
              </a:ext>
            </a:extLst>
          </p:cNvPr>
          <p:cNvSpPr txBox="1"/>
          <p:nvPr/>
        </p:nvSpPr>
        <p:spPr>
          <a:xfrm>
            <a:off x="7068572" y="3515335"/>
            <a:ext cx="364202" cy="523220"/>
          </a:xfrm>
          <a:prstGeom prst="rect">
            <a:avLst/>
          </a:prstGeom>
          <a:noFill/>
        </p:spPr>
        <p:txBody>
          <a:bodyPr wrap="none" rtlCol="0">
            <a:spAutoFit/>
          </a:bodyPr>
          <a:lstStyle/>
          <a:p>
            <a:r>
              <a:rPr lang="en-US" dirty="0">
                <a:solidFill>
                  <a:schemeClr val="tx1"/>
                </a:solidFill>
              </a:rPr>
              <a:t>9</a:t>
            </a:r>
          </a:p>
        </p:txBody>
      </p:sp>
      <p:sp>
        <p:nvSpPr>
          <p:cNvPr id="32" name="TextBox 31">
            <a:extLst>
              <a:ext uri="{FF2B5EF4-FFF2-40B4-BE49-F238E27FC236}">
                <a16:creationId xmlns:a16="http://schemas.microsoft.com/office/drawing/2014/main" id="{C6CAC955-37A3-4D7C-9D3C-8572BF439D2C}"/>
              </a:ext>
            </a:extLst>
          </p:cNvPr>
          <p:cNvSpPr txBox="1"/>
          <p:nvPr/>
        </p:nvSpPr>
        <p:spPr>
          <a:xfrm>
            <a:off x="6703734" y="3515335"/>
            <a:ext cx="364202" cy="523220"/>
          </a:xfrm>
          <a:prstGeom prst="rect">
            <a:avLst/>
          </a:prstGeom>
          <a:noFill/>
        </p:spPr>
        <p:txBody>
          <a:bodyPr wrap="none" rtlCol="0">
            <a:spAutoFit/>
          </a:bodyPr>
          <a:lstStyle/>
          <a:p>
            <a:r>
              <a:rPr lang="en-US" dirty="0">
                <a:solidFill>
                  <a:schemeClr val="tx1"/>
                </a:solidFill>
              </a:rPr>
              <a:t>2</a:t>
            </a:r>
          </a:p>
        </p:txBody>
      </p:sp>
      <p:sp>
        <p:nvSpPr>
          <p:cNvPr id="3" name="Rectangle 2">
            <a:extLst>
              <a:ext uri="{FF2B5EF4-FFF2-40B4-BE49-F238E27FC236}">
                <a16:creationId xmlns:a16="http://schemas.microsoft.com/office/drawing/2014/main" id="{03FF5BF4-D8EE-47B6-8226-A4DE83D0D76E}"/>
              </a:ext>
            </a:extLst>
          </p:cNvPr>
          <p:cNvSpPr/>
          <p:nvPr/>
        </p:nvSpPr>
        <p:spPr>
          <a:xfrm>
            <a:off x="1168669" y="4095005"/>
            <a:ext cx="9990295" cy="523220"/>
          </a:xfrm>
          <a:prstGeom prst="rect">
            <a:avLst/>
          </a:prstGeom>
        </p:spPr>
        <p:txBody>
          <a:bodyPr wrap="square">
            <a:spAutoFit/>
          </a:bodyPr>
          <a:lstStyle/>
          <a:p>
            <a:r>
              <a:rPr lang="en-US" dirty="0">
                <a:cs typeface="Times New Roman" panose="02020603050405020304" pitchFamily="18" charset="0"/>
              </a:rPr>
              <a:t>The answer 298 is approximately equal to the estimate 300.</a:t>
            </a:r>
          </a:p>
        </p:txBody>
      </p:sp>
      <p:sp>
        <p:nvSpPr>
          <p:cNvPr id="33" name="Rectangle 3">
            <a:extLst>
              <a:ext uri="{FF2B5EF4-FFF2-40B4-BE49-F238E27FC236}">
                <a16:creationId xmlns:a16="http://schemas.microsoft.com/office/drawing/2014/main" id="{E8973755-F475-4E45-A26A-CBBA5ADB8552}"/>
              </a:ext>
            </a:extLst>
          </p:cNvPr>
          <p:cNvSpPr txBox="1">
            <a:spLocks noChangeArrowheads="1"/>
          </p:cNvSpPr>
          <p:nvPr/>
        </p:nvSpPr>
        <p:spPr bwMode="auto">
          <a:xfrm>
            <a:off x="3551926" y="4830169"/>
            <a:ext cx="19785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1  2  8 </a:t>
            </a:r>
            <a:br>
              <a:rPr lang="en-US" altLang="en-US" kern="0" dirty="0"/>
            </a:br>
            <a:r>
              <a:rPr lang="en-US" altLang="en-US" u="sng" kern="0" dirty="0"/>
              <a:t>+ 2  9  8</a:t>
            </a:r>
          </a:p>
        </p:txBody>
      </p:sp>
      <p:sp>
        <p:nvSpPr>
          <p:cNvPr id="34" name="Rectangle 33">
            <a:extLst>
              <a:ext uri="{FF2B5EF4-FFF2-40B4-BE49-F238E27FC236}">
                <a16:creationId xmlns:a16="http://schemas.microsoft.com/office/drawing/2014/main" id="{C4F436A9-8F5C-4210-9C1D-7DEFA2B93D33}"/>
              </a:ext>
            </a:extLst>
          </p:cNvPr>
          <p:cNvSpPr/>
          <p:nvPr/>
        </p:nvSpPr>
        <p:spPr>
          <a:xfrm>
            <a:off x="756744" y="4938849"/>
            <a:ext cx="2534524" cy="523220"/>
          </a:xfrm>
          <a:prstGeom prst="rect">
            <a:avLst/>
          </a:prstGeom>
        </p:spPr>
        <p:txBody>
          <a:bodyPr wrap="square">
            <a:spAutoFit/>
          </a:bodyPr>
          <a:lstStyle/>
          <a:p>
            <a:r>
              <a:rPr lang="en-US" b="1" dirty="0">
                <a:solidFill>
                  <a:schemeClr val="tx1"/>
                </a:solidFill>
                <a:cs typeface="Times New Roman" panose="02020603050405020304" pitchFamily="18" charset="0"/>
              </a:rPr>
              <a:t>Double-check:</a:t>
            </a:r>
          </a:p>
        </p:txBody>
      </p:sp>
      <p:sp>
        <p:nvSpPr>
          <p:cNvPr id="37" name="TextBox 36">
            <a:extLst>
              <a:ext uri="{FF2B5EF4-FFF2-40B4-BE49-F238E27FC236}">
                <a16:creationId xmlns:a16="http://schemas.microsoft.com/office/drawing/2014/main" id="{3E79221A-0635-4E9C-90BF-B68B2B0FB51D}"/>
              </a:ext>
            </a:extLst>
          </p:cNvPr>
          <p:cNvSpPr txBox="1"/>
          <p:nvPr/>
        </p:nvSpPr>
        <p:spPr>
          <a:xfrm>
            <a:off x="3834490" y="5728274"/>
            <a:ext cx="1400053" cy="523220"/>
          </a:xfrm>
          <a:prstGeom prst="rect">
            <a:avLst/>
          </a:prstGeom>
          <a:noFill/>
        </p:spPr>
        <p:txBody>
          <a:bodyPr wrap="square" rtlCol="0">
            <a:spAutoFit/>
          </a:bodyPr>
          <a:lstStyle/>
          <a:p>
            <a:r>
              <a:rPr lang="en-US" dirty="0">
                <a:solidFill>
                  <a:schemeClr val="tx1"/>
                </a:solidFill>
              </a:rPr>
              <a:t>4  2  6</a:t>
            </a:r>
          </a:p>
        </p:txBody>
      </p:sp>
      <p:sp>
        <p:nvSpPr>
          <p:cNvPr id="38" name="TextBox 37">
            <a:extLst>
              <a:ext uri="{FF2B5EF4-FFF2-40B4-BE49-F238E27FC236}">
                <a16:creationId xmlns:a16="http://schemas.microsoft.com/office/drawing/2014/main" id="{B57A35EA-ED97-4F63-AE5F-633161B60A75}"/>
              </a:ext>
            </a:extLst>
          </p:cNvPr>
          <p:cNvSpPr txBox="1"/>
          <p:nvPr/>
        </p:nvSpPr>
        <p:spPr>
          <a:xfrm>
            <a:off x="3837377" y="4615119"/>
            <a:ext cx="312906" cy="400110"/>
          </a:xfrm>
          <a:prstGeom prst="rect">
            <a:avLst/>
          </a:prstGeom>
          <a:noFill/>
        </p:spPr>
        <p:txBody>
          <a:bodyPr wrap="none" rtlCol="0">
            <a:spAutoFit/>
          </a:bodyPr>
          <a:lstStyle/>
          <a:p>
            <a:r>
              <a:rPr lang="en-US" sz="2000" dirty="0"/>
              <a:t>1</a:t>
            </a:r>
          </a:p>
        </p:txBody>
      </p:sp>
      <p:sp>
        <p:nvSpPr>
          <p:cNvPr id="39" name="TextBox 38">
            <a:extLst>
              <a:ext uri="{FF2B5EF4-FFF2-40B4-BE49-F238E27FC236}">
                <a16:creationId xmlns:a16="http://schemas.microsoft.com/office/drawing/2014/main" id="{8BDA0E10-95FE-47B8-B597-0DAE3B18A00E}"/>
              </a:ext>
            </a:extLst>
          </p:cNvPr>
          <p:cNvSpPr txBox="1"/>
          <p:nvPr/>
        </p:nvSpPr>
        <p:spPr>
          <a:xfrm>
            <a:off x="4206787" y="4615119"/>
            <a:ext cx="312906" cy="400110"/>
          </a:xfrm>
          <a:prstGeom prst="rect">
            <a:avLst/>
          </a:prstGeom>
          <a:noFill/>
        </p:spPr>
        <p:txBody>
          <a:bodyPr wrap="none" rtlCol="0">
            <a:spAutoFit/>
          </a:bodyPr>
          <a:lstStyle/>
          <a:p>
            <a:r>
              <a:rPr lang="en-US" sz="2000" dirty="0"/>
              <a:t>1</a:t>
            </a:r>
          </a:p>
        </p:txBody>
      </p:sp>
      <p:pic>
        <p:nvPicPr>
          <p:cNvPr id="40" name="Picture 39">
            <a:extLst>
              <a:ext uri="{FF2B5EF4-FFF2-40B4-BE49-F238E27FC236}">
                <a16:creationId xmlns:a16="http://schemas.microsoft.com/office/drawing/2014/main" id="{10FE0100-390D-48DF-BF5D-30F588494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60" y="4030735"/>
            <a:ext cx="749809" cy="644653"/>
          </a:xfrm>
          <a:prstGeom prst="rect">
            <a:avLst/>
          </a:prstGeom>
        </p:spPr>
      </p:pic>
    </p:spTree>
    <p:extLst>
      <p:ext uri="{BB962C8B-B14F-4D97-AF65-F5344CB8AC3E}">
        <p14:creationId xmlns:p14="http://schemas.microsoft.com/office/powerpoint/2010/main" val="80219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34"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a:t>
            </a:r>
          </a:p>
        </p:txBody>
      </p:sp>
      <p:sp>
        <p:nvSpPr>
          <p:cNvPr id="2" name="Rectangle 1">
            <a:extLst>
              <a:ext uri="{FF2B5EF4-FFF2-40B4-BE49-F238E27FC236}">
                <a16:creationId xmlns:a16="http://schemas.microsoft.com/office/drawing/2014/main" id="{29DA4D21-0EF3-4070-A652-2D0BC2882423}"/>
              </a:ext>
            </a:extLst>
          </p:cNvPr>
          <p:cNvSpPr/>
          <p:nvPr/>
        </p:nvSpPr>
        <p:spPr>
          <a:xfrm>
            <a:off x="756744" y="1034353"/>
            <a:ext cx="6358759" cy="523220"/>
          </a:xfrm>
          <a:prstGeom prst="rect">
            <a:avLst/>
          </a:prstGeom>
        </p:spPr>
        <p:txBody>
          <a:bodyPr wrap="square">
            <a:spAutoFit/>
          </a:bodyPr>
          <a:lstStyle/>
          <a:p>
            <a:r>
              <a:rPr lang="en-US" dirty="0">
                <a:solidFill>
                  <a:schemeClr val="tx1"/>
                </a:solidFill>
                <a:cs typeface="Times New Roman" panose="02020603050405020304" pitchFamily="18" charset="0"/>
              </a:rPr>
              <a:t>(a) 400 – 167 = ?</a:t>
            </a:r>
            <a:endParaRPr lang="en-US" dirty="0">
              <a:cs typeface="Times New Roman" panose="02020603050405020304" pitchFamily="18" charset="0"/>
            </a:endParaRPr>
          </a:p>
        </p:txBody>
      </p:sp>
      <p:sp>
        <p:nvSpPr>
          <p:cNvPr id="7" name="Rectangle 3">
            <a:extLst>
              <a:ext uri="{FF2B5EF4-FFF2-40B4-BE49-F238E27FC236}">
                <a16:creationId xmlns:a16="http://schemas.microsoft.com/office/drawing/2014/main" id="{36547AB2-A736-4134-81C5-EE69350C7E99}"/>
              </a:ext>
            </a:extLst>
          </p:cNvPr>
          <p:cNvSpPr txBox="1">
            <a:spLocks noChangeArrowheads="1"/>
          </p:cNvSpPr>
          <p:nvPr/>
        </p:nvSpPr>
        <p:spPr bwMode="auto">
          <a:xfrm>
            <a:off x="4117422" y="2638104"/>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4  0  0 </a:t>
            </a:r>
            <a:br>
              <a:rPr lang="en-US" altLang="en-US" kern="0" dirty="0"/>
            </a:br>
            <a:r>
              <a:rPr lang="en-US" altLang="en-US" u="sng" kern="0" dirty="0"/>
              <a:t>– 1  6  7</a:t>
            </a:r>
          </a:p>
        </p:txBody>
      </p:sp>
      <p:sp>
        <p:nvSpPr>
          <p:cNvPr id="8" name="Rectangle 7">
            <a:extLst>
              <a:ext uri="{FF2B5EF4-FFF2-40B4-BE49-F238E27FC236}">
                <a16:creationId xmlns:a16="http://schemas.microsoft.com/office/drawing/2014/main" id="{821D2D17-8BCE-453B-ACB3-33EE2B96D786}"/>
              </a:ext>
            </a:extLst>
          </p:cNvPr>
          <p:cNvSpPr/>
          <p:nvPr/>
        </p:nvSpPr>
        <p:spPr>
          <a:xfrm>
            <a:off x="3706910" y="1853274"/>
            <a:ext cx="1204206" cy="523220"/>
          </a:xfrm>
          <a:prstGeom prst="rect">
            <a:avLst/>
          </a:prstGeom>
        </p:spPr>
        <p:txBody>
          <a:bodyPr wrap="square">
            <a:spAutoFit/>
          </a:bodyPr>
          <a:lstStyle/>
          <a:p>
            <a:r>
              <a:rPr lang="en-US" b="1" dirty="0">
                <a:solidFill>
                  <a:schemeClr val="tx1"/>
                </a:solidFill>
                <a:cs typeface="Times New Roman" panose="02020603050405020304" pitchFamily="18" charset="0"/>
              </a:rPr>
              <a:t>Step 2</a:t>
            </a:r>
          </a:p>
        </p:txBody>
      </p:sp>
      <p:sp>
        <p:nvSpPr>
          <p:cNvPr id="9" name="TextBox 8">
            <a:extLst>
              <a:ext uri="{FF2B5EF4-FFF2-40B4-BE49-F238E27FC236}">
                <a16:creationId xmlns:a16="http://schemas.microsoft.com/office/drawing/2014/main" id="{36A996F4-821D-4396-B944-31028977F5B1}"/>
              </a:ext>
            </a:extLst>
          </p:cNvPr>
          <p:cNvSpPr txBox="1"/>
          <p:nvPr/>
        </p:nvSpPr>
        <p:spPr>
          <a:xfrm>
            <a:off x="4436956" y="2400930"/>
            <a:ext cx="312906" cy="400110"/>
          </a:xfrm>
          <a:prstGeom prst="rect">
            <a:avLst/>
          </a:prstGeom>
          <a:noFill/>
        </p:spPr>
        <p:txBody>
          <a:bodyPr wrap="none" rtlCol="0">
            <a:spAutoFit/>
          </a:bodyPr>
          <a:lstStyle/>
          <a:p>
            <a:r>
              <a:rPr lang="en-US" sz="2000" dirty="0"/>
              <a:t>3</a:t>
            </a:r>
          </a:p>
        </p:txBody>
      </p:sp>
      <p:sp>
        <p:nvSpPr>
          <p:cNvPr id="10" name="TextBox 9">
            <a:extLst>
              <a:ext uri="{FF2B5EF4-FFF2-40B4-BE49-F238E27FC236}">
                <a16:creationId xmlns:a16="http://schemas.microsoft.com/office/drawing/2014/main" id="{FE73B53C-078A-4FCE-9226-8AF46721EE0D}"/>
              </a:ext>
            </a:extLst>
          </p:cNvPr>
          <p:cNvSpPr txBox="1"/>
          <p:nvPr/>
        </p:nvSpPr>
        <p:spPr>
          <a:xfrm>
            <a:off x="4749862" y="2394104"/>
            <a:ext cx="441146" cy="400110"/>
          </a:xfrm>
          <a:prstGeom prst="rect">
            <a:avLst/>
          </a:prstGeom>
          <a:noFill/>
        </p:spPr>
        <p:txBody>
          <a:bodyPr wrap="none" rtlCol="0">
            <a:spAutoFit/>
          </a:bodyPr>
          <a:lstStyle/>
          <a:p>
            <a:r>
              <a:rPr lang="en-US" sz="2000" dirty="0"/>
              <a:t>10</a:t>
            </a:r>
          </a:p>
        </p:txBody>
      </p:sp>
      <p:cxnSp>
        <p:nvCxnSpPr>
          <p:cNvPr id="11" name="Straight Connector 10">
            <a:extLst>
              <a:ext uri="{FF2B5EF4-FFF2-40B4-BE49-F238E27FC236}">
                <a16:creationId xmlns:a16="http://schemas.microsoft.com/office/drawing/2014/main" id="{4E4D532F-3AD1-40FA-9E6B-D73CFF85219C}"/>
              </a:ext>
            </a:extLst>
          </p:cNvPr>
          <p:cNvCxnSpPr/>
          <p:nvPr/>
        </p:nvCxnSpPr>
        <p:spPr bwMode="auto">
          <a:xfrm flipV="1">
            <a:off x="4421234" y="2847015"/>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0E17FE37-B824-4649-BCB2-86C18C808BEF}"/>
              </a:ext>
            </a:extLst>
          </p:cNvPr>
          <p:cNvCxnSpPr/>
          <p:nvPr/>
        </p:nvCxnSpPr>
        <p:spPr bwMode="auto">
          <a:xfrm flipV="1">
            <a:off x="4770692" y="2831156"/>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15" name="Rectangle 3">
            <a:extLst>
              <a:ext uri="{FF2B5EF4-FFF2-40B4-BE49-F238E27FC236}">
                <a16:creationId xmlns:a16="http://schemas.microsoft.com/office/drawing/2014/main" id="{3040A3CD-2F58-4DE5-B8C5-D3B16F739106}"/>
              </a:ext>
            </a:extLst>
          </p:cNvPr>
          <p:cNvSpPr txBox="1">
            <a:spLocks noChangeArrowheads="1"/>
          </p:cNvSpPr>
          <p:nvPr/>
        </p:nvSpPr>
        <p:spPr bwMode="auto">
          <a:xfrm>
            <a:off x="6445458" y="2643360"/>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4  0  0 </a:t>
            </a:r>
            <a:br>
              <a:rPr lang="en-US" altLang="en-US" kern="0" dirty="0"/>
            </a:br>
            <a:r>
              <a:rPr lang="en-US" altLang="en-US" u="sng" kern="0" dirty="0"/>
              <a:t>– 1  6  7</a:t>
            </a:r>
          </a:p>
        </p:txBody>
      </p:sp>
      <p:sp>
        <p:nvSpPr>
          <p:cNvPr id="16" name="Rectangle 15">
            <a:extLst>
              <a:ext uri="{FF2B5EF4-FFF2-40B4-BE49-F238E27FC236}">
                <a16:creationId xmlns:a16="http://schemas.microsoft.com/office/drawing/2014/main" id="{9AC56C9C-C68D-4047-8331-E2FA741CF8E1}"/>
              </a:ext>
            </a:extLst>
          </p:cNvPr>
          <p:cNvSpPr/>
          <p:nvPr/>
        </p:nvSpPr>
        <p:spPr>
          <a:xfrm>
            <a:off x="6340189" y="1784847"/>
            <a:ext cx="1455493" cy="523220"/>
          </a:xfrm>
          <a:prstGeom prst="rect">
            <a:avLst/>
          </a:prstGeom>
        </p:spPr>
        <p:txBody>
          <a:bodyPr wrap="square">
            <a:spAutoFit/>
          </a:bodyPr>
          <a:lstStyle/>
          <a:p>
            <a:r>
              <a:rPr lang="en-US" b="1" dirty="0">
                <a:solidFill>
                  <a:schemeClr val="tx1"/>
                </a:solidFill>
                <a:cs typeface="Times New Roman" panose="02020603050405020304" pitchFamily="18" charset="0"/>
              </a:rPr>
              <a:t>Step 3</a:t>
            </a:r>
          </a:p>
        </p:txBody>
      </p:sp>
      <p:sp>
        <p:nvSpPr>
          <p:cNvPr id="17" name="TextBox 16">
            <a:extLst>
              <a:ext uri="{FF2B5EF4-FFF2-40B4-BE49-F238E27FC236}">
                <a16:creationId xmlns:a16="http://schemas.microsoft.com/office/drawing/2014/main" id="{F226B2E2-A532-48E1-B507-1B65BC58A3DD}"/>
              </a:ext>
            </a:extLst>
          </p:cNvPr>
          <p:cNvSpPr txBox="1"/>
          <p:nvPr/>
        </p:nvSpPr>
        <p:spPr>
          <a:xfrm>
            <a:off x="7090311" y="2411773"/>
            <a:ext cx="312906" cy="400110"/>
          </a:xfrm>
          <a:prstGeom prst="rect">
            <a:avLst/>
          </a:prstGeom>
          <a:noFill/>
        </p:spPr>
        <p:txBody>
          <a:bodyPr wrap="none" rtlCol="0">
            <a:spAutoFit/>
          </a:bodyPr>
          <a:lstStyle/>
          <a:p>
            <a:r>
              <a:rPr lang="en-US" sz="2000" dirty="0"/>
              <a:t>9</a:t>
            </a:r>
          </a:p>
        </p:txBody>
      </p:sp>
      <p:sp>
        <p:nvSpPr>
          <p:cNvPr id="18" name="TextBox 17">
            <a:extLst>
              <a:ext uri="{FF2B5EF4-FFF2-40B4-BE49-F238E27FC236}">
                <a16:creationId xmlns:a16="http://schemas.microsoft.com/office/drawing/2014/main" id="{FD930ADB-9F7F-40E2-90F4-15234A215F32}"/>
              </a:ext>
            </a:extLst>
          </p:cNvPr>
          <p:cNvSpPr txBox="1"/>
          <p:nvPr/>
        </p:nvSpPr>
        <p:spPr>
          <a:xfrm>
            <a:off x="7417394" y="2411773"/>
            <a:ext cx="441146" cy="400110"/>
          </a:xfrm>
          <a:prstGeom prst="rect">
            <a:avLst/>
          </a:prstGeom>
          <a:noFill/>
        </p:spPr>
        <p:txBody>
          <a:bodyPr wrap="none" rtlCol="0">
            <a:spAutoFit/>
          </a:bodyPr>
          <a:lstStyle/>
          <a:p>
            <a:r>
              <a:rPr lang="en-US" sz="2000" dirty="0"/>
              <a:t>10</a:t>
            </a:r>
          </a:p>
        </p:txBody>
      </p:sp>
      <p:cxnSp>
        <p:nvCxnSpPr>
          <p:cNvPr id="19" name="Straight Connector 18">
            <a:extLst>
              <a:ext uri="{FF2B5EF4-FFF2-40B4-BE49-F238E27FC236}">
                <a16:creationId xmlns:a16="http://schemas.microsoft.com/office/drawing/2014/main" id="{E4A8C608-5AC9-4371-BC50-FDDA53FC07BA}"/>
              </a:ext>
            </a:extLst>
          </p:cNvPr>
          <p:cNvCxnSpPr/>
          <p:nvPr/>
        </p:nvCxnSpPr>
        <p:spPr bwMode="auto">
          <a:xfrm flipV="1">
            <a:off x="7076892" y="2821431"/>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24BC42A1-C112-4EDD-AA16-13B9ECF0B820}"/>
              </a:ext>
            </a:extLst>
          </p:cNvPr>
          <p:cNvCxnSpPr/>
          <p:nvPr/>
        </p:nvCxnSpPr>
        <p:spPr bwMode="auto">
          <a:xfrm flipV="1">
            <a:off x="7444173" y="2816074"/>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21" name="TextBox 20">
            <a:extLst>
              <a:ext uri="{FF2B5EF4-FFF2-40B4-BE49-F238E27FC236}">
                <a16:creationId xmlns:a16="http://schemas.microsoft.com/office/drawing/2014/main" id="{EE7D9087-D54B-49FB-8FB7-541358D12D61}"/>
              </a:ext>
            </a:extLst>
          </p:cNvPr>
          <p:cNvSpPr txBox="1"/>
          <p:nvPr/>
        </p:nvSpPr>
        <p:spPr>
          <a:xfrm>
            <a:off x="7417394" y="3515335"/>
            <a:ext cx="364202" cy="523220"/>
          </a:xfrm>
          <a:prstGeom prst="rect">
            <a:avLst/>
          </a:prstGeom>
          <a:noFill/>
        </p:spPr>
        <p:txBody>
          <a:bodyPr wrap="none" rtlCol="0">
            <a:spAutoFit/>
          </a:bodyPr>
          <a:lstStyle/>
          <a:p>
            <a:r>
              <a:rPr lang="en-US" dirty="0">
                <a:solidFill>
                  <a:schemeClr val="tx1"/>
                </a:solidFill>
              </a:rPr>
              <a:t>3</a:t>
            </a:r>
          </a:p>
        </p:txBody>
      </p:sp>
      <p:sp>
        <p:nvSpPr>
          <p:cNvPr id="22" name="Rectangle 3">
            <a:extLst>
              <a:ext uri="{FF2B5EF4-FFF2-40B4-BE49-F238E27FC236}">
                <a16:creationId xmlns:a16="http://schemas.microsoft.com/office/drawing/2014/main" id="{821802A3-8C71-4CF1-B637-336C2E0837F8}"/>
              </a:ext>
            </a:extLst>
          </p:cNvPr>
          <p:cNvSpPr txBox="1">
            <a:spLocks noChangeArrowheads="1"/>
          </p:cNvSpPr>
          <p:nvPr/>
        </p:nvSpPr>
        <p:spPr bwMode="auto">
          <a:xfrm>
            <a:off x="1600202" y="2632854"/>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4  0  0 </a:t>
            </a:r>
            <a:br>
              <a:rPr lang="en-US" altLang="en-US" kern="0" dirty="0"/>
            </a:br>
            <a:r>
              <a:rPr lang="en-US" altLang="en-US" u="sng" kern="0" dirty="0"/>
              <a:t>– 1  6  7</a:t>
            </a:r>
          </a:p>
        </p:txBody>
      </p:sp>
      <p:sp>
        <p:nvSpPr>
          <p:cNvPr id="23" name="Rectangle 22">
            <a:extLst>
              <a:ext uri="{FF2B5EF4-FFF2-40B4-BE49-F238E27FC236}">
                <a16:creationId xmlns:a16="http://schemas.microsoft.com/office/drawing/2014/main" id="{D4E9E21E-96D2-437E-9575-5571A9906FB9}"/>
              </a:ext>
            </a:extLst>
          </p:cNvPr>
          <p:cNvSpPr/>
          <p:nvPr/>
        </p:nvSpPr>
        <p:spPr>
          <a:xfrm>
            <a:off x="1189690" y="1848024"/>
            <a:ext cx="1204206" cy="523220"/>
          </a:xfrm>
          <a:prstGeom prst="rect">
            <a:avLst/>
          </a:prstGeom>
        </p:spPr>
        <p:txBody>
          <a:bodyPr wrap="square">
            <a:spAutoFit/>
          </a:bodyPr>
          <a:lstStyle/>
          <a:p>
            <a:r>
              <a:rPr lang="en-US" b="1" dirty="0">
                <a:solidFill>
                  <a:schemeClr val="tx1"/>
                </a:solidFill>
                <a:cs typeface="Times New Roman" panose="02020603050405020304" pitchFamily="18" charset="0"/>
              </a:rPr>
              <a:t>Step 1</a:t>
            </a:r>
          </a:p>
        </p:txBody>
      </p:sp>
      <p:sp>
        <p:nvSpPr>
          <p:cNvPr id="29" name="TextBox 28">
            <a:extLst>
              <a:ext uri="{FF2B5EF4-FFF2-40B4-BE49-F238E27FC236}">
                <a16:creationId xmlns:a16="http://schemas.microsoft.com/office/drawing/2014/main" id="{5FB6F2B0-FCA7-461E-A1A2-245B947D9302}"/>
              </a:ext>
            </a:extLst>
          </p:cNvPr>
          <p:cNvSpPr txBox="1"/>
          <p:nvPr/>
        </p:nvSpPr>
        <p:spPr>
          <a:xfrm>
            <a:off x="6771061" y="2411773"/>
            <a:ext cx="312906" cy="400110"/>
          </a:xfrm>
          <a:prstGeom prst="rect">
            <a:avLst/>
          </a:prstGeom>
          <a:noFill/>
        </p:spPr>
        <p:txBody>
          <a:bodyPr wrap="none" rtlCol="0">
            <a:spAutoFit/>
          </a:bodyPr>
          <a:lstStyle/>
          <a:p>
            <a:r>
              <a:rPr lang="en-US" sz="2000" dirty="0"/>
              <a:t>3</a:t>
            </a:r>
          </a:p>
        </p:txBody>
      </p:sp>
      <p:sp>
        <p:nvSpPr>
          <p:cNvPr id="30" name="TextBox 29">
            <a:extLst>
              <a:ext uri="{FF2B5EF4-FFF2-40B4-BE49-F238E27FC236}">
                <a16:creationId xmlns:a16="http://schemas.microsoft.com/office/drawing/2014/main" id="{95D8EC5A-D79E-4103-AEB8-C6A3ABCA0FC8}"/>
              </a:ext>
            </a:extLst>
          </p:cNvPr>
          <p:cNvSpPr txBox="1"/>
          <p:nvPr/>
        </p:nvSpPr>
        <p:spPr>
          <a:xfrm>
            <a:off x="7068572" y="3515335"/>
            <a:ext cx="364202" cy="523220"/>
          </a:xfrm>
          <a:prstGeom prst="rect">
            <a:avLst/>
          </a:prstGeom>
          <a:noFill/>
        </p:spPr>
        <p:txBody>
          <a:bodyPr wrap="none" rtlCol="0">
            <a:spAutoFit/>
          </a:bodyPr>
          <a:lstStyle/>
          <a:p>
            <a:r>
              <a:rPr lang="en-US" dirty="0">
                <a:solidFill>
                  <a:schemeClr val="tx1"/>
                </a:solidFill>
              </a:rPr>
              <a:t>3</a:t>
            </a:r>
          </a:p>
        </p:txBody>
      </p:sp>
      <p:sp>
        <p:nvSpPr>
          <p:cNvPr id="32" name="TextBox 31">
            <a:extLst>
              <a:ext uri="{FF2B5EF4-FFF2-40B4-BE49-F238E27FC236}">
                <a16:creationId xmlns:a16="http://schemas.microsoft.com/office/drawing/2014/main" id="{C6CAC955-37A3-4D7C-9D3C-8572BF439D2C}"/>
              </a:ext>
            </a:extLst>
          </p:cNvPr>
          <p:cNvSpPr txBox="1"/>
          <p:nvPr/>
        </p:nvSpPr>
        <p:spPr>
          <a:xfrm>
            <a:off x="6703734" y="3515335"/>
            <a:ext cx="364202" cy="523220"/>
          </a:xfrm>
          <a:prstGeom prst="rect">
            <a:avLst/>
          </a:prstGeom>
          <a:noFill/>
        </p:spPr>
        <p:txBody>
          <a:bodyPr wrap="none" rtlCol="0">
            <a:spAutoFit/>
          </a:bodyPr>
          <a:lstStyle/>
          <a:p>
            <a:r>
              <a:rPr lang="en-US" dirty="0">
                <a:solidFill>
                  <a:schemeClr val="tx1"/>
                </a:solidFill>
              </a:rPr>
              <a:t>2</a:t>
            </a:r>
          </a:p>
        </p:txBody>
      </p:sp>
      <p:sp>
        <p:nvSpPr>
          <p:cNvPr id="28" name="Rectangle 27">
            <a:extLst>
              <a:ext uri="{FF2B5EF4-FFF2-40B4-BE49-F238E27FC236}">
                <a16:creationId xmlns:a16="http://schemas.microsoft.com/office/drawing/2014/main" id="{F47D3E96-11C9-4B33-825D-ADDE53164443}"/>
              </a:ext>
            </a:extLst>
          </p:cNvPr>
          <p:cNvSpPr/>
          <p:nvPr/>
        </p:nvSpPr>
        <p:spPr>
          <a:xfrm>
            <a:off x="8973030" y="1784847"/>
            <a:ext cx="1455493" cy="523220"/>
          </a:xfrm>
          <a:prstGeom prst="rect">
            <a:avLst/>
          </a:prstGeom>
        </p:spPr>
        <p:txBody>
          <a:bodyPr wrap="square">
            <a:spAutoFit/>
          </a:bodyPr>
          <a:lstStyle/>
          <a:p>
            <a:r>
              <a:rPr lang="en-US" b="1" dirty="0">
                <a:solidFill>
                  <a:schemeClr val="tx1"/>
                </a:solidFill>
                <a:cs typeface="Times New Roman" panose="02020603050405020304" pitchFamily="18" charset="0"/>
              </a:rPr>
              <a:t>Check</a:t>
            </a:r>
          </a:p>
        </p:txBody>
      </p:sp>
      <p:sp>
        <p:nvSpPr>
          <p:cNvPr id="34" name="Rectangle 3">
            <a:extLst>
              <a:ext uri="{FF2B5EF4-FFF2-40B4-BE49-F238E27FC236}">
                <a16:creationId xmlns:a16="http://schemas.microsoft.com/office/drawing/2014/main" id="{873706C0-4601-47CA-AF18-508A86A038C8}"/>
              </a:ext>
            </a:extLst>
          </p:cNvPr>
          <p:cNvSpPr txBox="1">
            <a:spLocks noChangeArrowheads="1"/>
          </p:cNvSpPr>
          <p:nvPr/>
        </p:nvSpPr>
        <p:spPr bwMode="auto">
          <a:xfrm>
            <a:off x="8857255" y="2643360"/>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1  6  7 </a:t>
            </a:r>
            <a:br>
              <a:rPr lang="en-US" altLang="en-US" kern="0" dirty="0"/>
            </a:br>
            <a:r>
              <a:rPr lang="en-US" altLang="en-US" u="sng" kern="0" dirty="0"/>
              <a:t>+ 2  3  3</a:t>
            </a:r>
          </a:p>
        </p:txBody>
      </p:sp>
      <p:sp>
        <p:nvSpPr>
          <p:cNvPr id="37" name="TextBox 36">
            <a:extLst>
              <a:ext uri="{FF2B5EF4-FFF2-40B4-BE49-F238E27FC236}">
                <a16:creationId xmlns:a16="http://schemas.microsoft.com/office/drawing/2014/main" id="{33B8CB96-BE51-4A73-B52A-0FB872D46C50}"/>
              </a:ext>
            </a:extLst>
          </p:cNvPr>
          <p:cNvSpPr txBox="1"/>
          <p:nvPr/>
        </p:nvSpPr>
        <p:spPr>
          <a:xfrm>
            <a:off x="9112099" y="3515335"/>
            <a:ext cx="1219394" cy="523220"/>
          </a:xfrm>
          <a:prstGeom prst="rect">
            <a:avLst/>
          </a:prstGeom>
          <a:noFill/>
        </p:spPr>
        <p:txBody>
          <a:bodyPr wrap="square" rtlCol="0">
            <a:spAutoFit/>
          </a:bodyPr>
          <a:lstStyle/>
          <a:p>
            <a:r>
              <a:rPr lang="en-US" dirty="0">
                <a:solidFill>
                  <a:schemeClr val="tx1"/>
                </a:solidFill>
              </a:rPr>
              <a:t>4  0  0</a:t>
            </a:r>
          </a:p>
        </p:txBody>
      </p:sp>
      <p:sp>
        <p:nvSpPr>
          <p:cNvPr id="3" name="Rectangle 2">
            <a:extLst>
              <a:ext uri="{FF2B5EF4-FFF2-40B4-BE49-F238E27FC236}">
                <a16:creationId xmlns:a16="http://schemas.microsoft.com/office/drawing/2014/main" id="{77F2DA26-80A3-4822-8AC7-1520833EAB62}"/>
              </a:ext>
            </a:extLst>
          </p:cNvPr>
          <p:cNvSpPr/>
          <p:nvPr/>
        </p:nvSpPr>
        <p:spPr>
          <a:xfrm>
            <a:off x="1289833" y="4655357"/>
            <a:ext cx="8431963" cy="523220"/>
          </a:xfrm>
          <a:prstGeom prst="rect">
            <a:avLst/>
          </a:prstGeom>
        </p:spPr>
        <p:txBody>
          <a:bodyPr wrap="square">
            <a:spAutoFit/>
          </a:bodyPr>
          <a:lstStyle/>
          <a:p>
            <a:r>
              <a:rPr lang="en-US" dirty="0">
                <a:cs typeface="Times New Roman" panose="02020603050405020304" pitchFamily="18" charset="0"/>
              </a:rPr>
              <a:t>In Steps 2 and 3 we have rewritten </a:t>
            </a:r>
            <a:r>
              <a:rPr lang="pt-BR" dirty="0">
                <a:cs typeface="Times New Roman" panose="02020603050405020304" pitchFamily="18" charset="0"/>
              </a:rPr>
              <a:t>400 as 300 + 90 + 10.</a:t>
            </a:r>
            <a:endParaRPr lang="en-US" dirty="0">
              <a:cs typeface="Times New Roman" panose="02020603050405020304" pitchFamily="18" charset="0"/>
            </a:endParaRPr>
          </a:p>
        </p:txBody>
      </p:sp>
      <p:cxnSp>
        <p:nvCxnSpPr>
          <p:cNvPr id="38" name="Straight Connector 37">
            <a:extLst>
              <a:ext uri="{FF2B5EF4-FFF2-40B4-BE49-F238E27FC236}">
                <a16:creationId xmlns:a16="http://schemas.microsoft.com/office/drawing/2014/main" id="{593C724A-BA81-4C03-8EAB-BA01D8F56C8C}"/>
              </a:ext>
            </a:extLst>
          </p:cNvPr>
          <p:cNvCxnSpPr/>
          <p:nvPr/>
        </p:nvCxnSpPr>
        <p:spPr bwMode="auto">
          <a:xfrm flipV="1">
            <a:off x="6736391" y="2847015"/>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Tree>
    <p:extLst>
      <p:ext uri="{BB962C8B-B14F-4D97-AF65-F5344CB8AC3E}">
        <p14:creationId xmlns:p14="http://schemas.microsoft.com/office/powerpoint/2010/main" val="388304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1500"/>
                            </p:stCondLst>
                            <p:childTnLst>
                              <p:par>
                                <p:cTn id="28" presetID="2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500"/>
                                        <p:tgtEl>
                                          <p:spTgt spid="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5" grpId="0"/>
      <p:bldP spid="16" grpId="0"/>
      <p:bldP spid="17" grpId="0"/>
      <p:bldP spid="18" grpId="0"/>
      <p:bldP spid="21" grpId="0"/>
      <p:bldP spid="22" grpId="0"/>
      <p:bldP spid="23" grpId="0"/>
      <p:bldP spid="29" grpId="0"/>
      <p:bldP spid="30" grpId="0"/>
      <p:bldP spid="32" grpId="0"/>
      <p:bldP spid="28" grpId="0"/>
      <p:bldP spid="34" grpId="0"/>
      <p:bldP spid="3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a:extLst>
              <a:ext uri="{FF2B5EF4-FFF2-40B4-BE49-F238E27FC236}">
                <a16:creationId xmlns:a16="http://schemas.microsoft.com/office/drawing/2014/main" id="{1CF0D11A-79A7-4A22-9B09-10EB670BFBF6}"/>
              </a:ext>
            </a:extLst>
          </p:cNvPr>
          <p:cNvSpPr txBox="1">
            <a:spLocks noChangeArrowheads="1"/>
          </p:cNvSpPr>
          <p:nvPr/>
        </p:nvSpPr>
        <p:spPr bwMode="auto">
          <a:xfrm>
            <a:off x="2810415" y="2642674"/>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5  0  0  6 </a:t>
            </a:r>
            <a:br>
              <a:rPr lang="en-US" altLang="en-US" kern="0" dirty="0"/>
            </a:br>
            <a:r>
              <a:rPr lang="en-US" altLang="en-US" u="sng" kern="0" dirty="0"/>
              <a:t>– 2  4  8  7</a:t>
            </a:r>
          </a:p>
        </p:txBody>
      </p:sp>
      <p:sp>
        <p:nvSpPr>
          <p:cNvPr id="31" name="Rectangle 3">
            <a:extLst>
              <a:ext uri="{FF2B5EF4-FFF2-40B4-BE49-F238E27FC236}">
                <a16:creationId xmlns:a16="http://schemas.microsoft.com/office/drawing/2014/main" id="{39161510-7E80-4455-9395-6DAD6342E5C8}"/>
              </a:ext>
            </a:extLst>
          </p:cNvPr>
          <p:cNvSpPr txBox="1">
            <a:spLocks noChangeArrowheads="1"/>
          </p:cNvSpPr>
          <p:nvPr/>
        </p:nvSpPr>
        <p:spPr bwMode="auto">
          <a:xfrm>
            <a:off x="5103188" y="2642674"/>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5  0  0  6 </a:t>
            </a:r>
            <a:br>
              <a:rPr lang="en-US" altLang="en-US" kern="0" dirty="0"/>
            </a:br>
            <a:r>
              <a:rPr lang="en-US" altLang="en-US" u="sng" kern="0" dirty="0"/>
              <a:t>– 2  4  8  7</a:t>
            </a:r>
          </a:p>
        </p:txBody>
      </p:sp>
      <p:sp>
        <p:nvSpPr>
          <p:cNvPr id="35" name="Rectangle 3">
            <a:extLst>
              <a:ext uri="{FF2B5EF4-FFF2-40B4-BE49-F238E27FC236}">
                <a16:creationId xmlns:a16="http://schemas.microsoft.com/office/drawing/2014/main" id="{A875B9F5-6F95-4F5F-99B7-BF491D4932CF}"/>
              </a:ext>
            </a:extLst>
          </p:cNvPr>
          <p:cNvSpPr txBox="1">
            <a:spLocks noChangeArrowheads="1"/>
          </p:cNvSpPr>
          <p:nvPr/>
        </p:nvSpPr>
        <p:spPr bwMode="auto">
          <a:xfrm>
            <a:off x="7395961" y="2642674"/>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5  0  0  6 </a:t>
            </a:r>
            <a:br>
              <a:rPr lang="en-US" altLang="en-US" kern="0" dirty="0"/>
            </a:br>
            <a:r>
              <a:rPr lang="en-US" altLang="en-US" u="sng" kern="0" dirty="0"/>
              <a:t>– 2  4  8  7</a:t>
            </a:r>
          </a:p>
        </p:txBody>
      </p:sp>
      <p:sp>
        <p:nvSpPr>
          <p:cNvPr id="36" name="Rectangle 3">
            <a:extLst>
              <a:ext uri="{FF2B5EF4-FFF2-40B4-BE49-F238E27FC236}">
                <a16:creationId xmlns:a16="http://schemas.microsoft.com/office/drawing/2014/main" id="{77F2B6C4-3C36-4754-B88B-78B4E660DD71}"/>
              </a:ext>
            </a:extLst>
          </p:cNvPr>
          <p:cNvSpPr txBox="1">
            <a:spLocks noChangeArrowheads="1"/>
          </p:cNvSpPr>
          <p:nvPr/>
        </p:nvSpPr>
        <p:spPr bwMode="auto">
          <a:xfrm>
            <a:off x="9688732" y="2642674"/>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2  4  8  7 </a:t>
            </a:r>
            <a:br>
              <a:rPr lang="en-US" altLang="en-US" kern="0" dirty="0"/>
            </a:br>
            <a:r>
              <a:rPr lang="en-US" altLang="en-US" u="sng" kern="0" dirty="0"/>
              <a:t>+ 2  5  1  9</a:t>
            </a:r>
          </a:p>
        </p:txBody>
      </p:sp>
      <p:sp>
        <p:nvSpPr>
          <p:cNvPr id="12290" name="Rectangle 2"/>
          <p:cNvSpPr>
            <a:spLocks noGrp="1" noChangeArrowheads="1"/>
          </p:cNvSpPr>
          <p:nvPr>
            <p:ph type="title"/>
          </p:nvPr>
        </p:nvSpPr>
        <p:spPr/>
        <p:txBody>
          <a:bodyPr/>
          <a:lstStyle/>
          <a:p>
            <a:r>
              <a:rPr lang="en-US" altLang="en-US" dirty="0"/>
              <a:t>Example Continued</a:t>
            </a:r>
          </a:p>
        </p:txBody>
      </p:sp>
      <p:sp>
        <p:nvSpPr>
          <p:cNvPr id="2" name="Rectangle 1">
            <a:extLst>
              <a:ext uri="{FF2B5EF4-FFF2-40B4-BE49-F238E27FC236}">
                <a16:creationId xmlns:a16="http://schemas.microsoft.com/office/drawing/2014/main" id="{29DA4D21-0EF3-4070-A652-2D0BC2882423}"/>
              </a:ext>
            </a:extLst>
          </p:cNvPr>
          <p:cNvSpPr/>
          <p:nvPr/>
        </p:nvSpPr>
        <p:spPr>
          <a:xfrm>
            <a:off x="756744" y="1034353"/>
            <a:ext cx="6358759" cy="523220"/>
          </a:xfrm>
          <a:prstGeom prst="rect">
            <a:avLst/>
          </a:prstGeom>
        </p:spPr>
        <p:txBody>
          <a:bodyPr wrap="square">
            <a:spAutoFit/>
          </a:bodyPr>
          <a:lstStyle/>
          <a:p>
            <a:r>
              <a:rPr lang="en-US" dirty="0">
                <a:solidFill>
                  <a:schemeClr val="tx1"/>
                </a:solidFill>
                <a:cs typeface="Times New Roman" panose="02020603050405020304" pitchFamily="18" charset="0"/>
              </a:rPr>
              <a:t>(b) 5006 – 2487 = ?</a:t>
            </a:r>
            <a:endParaRPr lang="en-US" dirty="0">
              <a:cs typeface="Times New Roman" panose="02020603050405020304" pitchFamily="18" charset="0"/>
            </a:endParaRPr>
          </a:p>
        </p:txBody>
      </p:sp>
      <p:sp>
        <p:nvSpPr>
          <p:cNvPr id="8" name="Rectangle 7">
            <a:extLst>
              <a:ext uri="{FF2B5EF4-FFF2-40B4-BE49-F238E27FC236}">
                <a16:creationId xmlns:a16="http://schemas.microsoft.com/office/drawing/2014/main" id="{821D2D17-8BCE-453B-ACB3-33EE2B96D786}"/>
              </a:ext>
            </a:extLst>
          </p:cNvPr>
          <p:cNvSpPr/>
          <p:nvPr/>
        </p:nvSpPr>
        <p:spPr>
          <a:xfrm>
            <a:off x="2739410" y="1824953"/>
            <a:ext cx="1204206" cy="523220"/>
          </a:xfrm>
          <a:prstGeom prst="rect">
            <a:avLst/>
          </a:prstGeom>
        </p:spPr>
        <p:txBody>
          <a:bodyPr wrap="square">
            <a:spAutoFit/>
          </a:bodyPr>
          <a:lstStyle/>
          <a:p>
            <a:r>
              <a:rPr lang="en-US" b="1" dirty="0">
                <a:solidFill>
                  <a:schemeClr val="tx1"/>
                </a:solidFill>
                <a:cs typeface="Times New Roman" panose="02020603050405020304" pitchFamily="18" charset="0"/>
              </a:rPr>
              <a:t>Step 2</a:t>
            </a:r>
          </a:p>
        </p:txBody>
      </p:sp>
      <p:sp>
        <p:nvSpPr>
          <p:cNvPr id="9" name="TextBox 8">
            <a:extLst>
              <a:ext uri="{FF2B5EF4-FFF2-40B4-BE49-F238E27FC236}">
                <a16:creationId xmlns:a16="http://schemas.microsoft.com/office/drawing/2014/main" id="{36A996F4-821D-4396-B944-31028977F5B1}"/>
              </a:ext>
            </a:extLst>
          </p:cNvPr>
          <p:cNvSpPr txBox="1"/>
          <p:nvPr/>
        </p:nvSpPr>
        <p:spPr>
          <a:xfrm>
            <a:off x="3107579" y="2400930"/>
            <a:ext cx="312906" cy="400110"/>
          </a:xfrm>
          <a:prstGeom prst="rect">
            <a:avLst/>
          </a:prstGeom>
          <a:noFill/>
        </p:spPr>
        <p:txBody>
          <a:bodyPr wrap="none" rtlCol="0">
            <a:spAutoFit/>
          </a:bodyPr>
          <a:lstStyle/>
          <a:p>
            <a:r>
              <a:rPr lang="en-US" sz="2000" dirty="0"/>
              <a:t>4</a:t>
            </a:r>
          </a:p>
        </p:txBody>
      </p:sp>
      <p:sp>
        <p:nvSpPr>
          <p:cNvPr id="10" name="TextBox 9">
            <a:extLst>
              <a:ext uri="{FF2B5EF4-FFF2-40B4-BE49-F238E27FC236}">
                <a16:creationId xmlns:a16="http://schemas.microsoft.com/office/drawing/2014/main" id="{FE73B53C-078A-4FCE-9226-8AF46721EE0D}"/>
              </a:ext>
            </a:extLst>
          </p:cNvPr>
          <p:cNvSpPr txBox="1"/>
          <p:nvPr/>
        </p:nvSpPr>
        <p:spPr>
          <a:xfrm>
            <a:off x="3420485" y="2400930"/>
            <a:ext cx="441146" cy="400110"/>
          </a:xfrm>
          <a:prstGeom prst="rect">
            <a:avLst/>
          </a:prstGeom>
          <a:noFill/>
        </p:spPr>
        <p:txBody>
          <a:bodyPr wrap="none" rtlCol="0">
            <a:spAutoFit/>
          </a:bodyPr>
          <a:lstStyle/>
          <a:p>
            <a:r>
              <a:rPr lang="en-US" sz="2000" dirty="0"/>
              <a:t>10</a:t>
            </a:r>
          </a:p>
        </p:txBody>
      </p:sp>
      <p:cxnSp>
        <p:nvCxnSpPr>
          <p:cNvPr id="11" name="Straight Connector 10">
            <a:extLst>
              <a:ext uri="{FF2B5EF4-FFF2-40B4-BE49-F238E27FC236}">
                <a16:creationId xmlns:a16="http://schemas.microsoft.com/office/drawing/2014/main" id="{4E4D532F-3AD1-40FA-9E6B-D73CFF85219C}"/>
              </a:ext>
            </a:extLst>
          </p:cNvPr>
          <p:cNvCxnSpPr/>
          <p:nvPr/>
        </p:nvCxnSpPr>
        <p:spPr bwMode="auto">
          <a:xfrm flipV="1">
            <a:off x="3075917" y="2847015"/>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0E17FE37-B824-4649-BCB2-86C18C808BEF}"/>
              </a:ext>
            </a:extLst>
          </p:cNvPr>
          <p:cNvCxnSpPr/>
          <p:nvPr/>
        </p:nvCxnSpPr>
        <p:spPr bwMode="auto">
          <a:xfrm flipV="1">
            <a:off x="3468951" y="2840653"/>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16" name="Rectangle 15">
            <a:extLst>
              <a:ext uri="{FF2B5EF4-FFF2-40B4-BE49-F238E27FC236}">
                <a16:creationId xmlns:a16="http://schemas.microsoft.com/office/drawing/2014/main" id="{9AC56C9C-C68D-4047-8331-E2FA741CF8E1}"/>
              </a:ext>
            </a:extLst>
          </p:cNvPr>
          <p:cNvSpPr/>
          <p:nvPr/>
        </p:nvSpPr>
        <p:spPr>
          <a:xfrm>
            <a:off x="4988017" y="1824953"/>
            <a:ext cx="1455493" cy="523220"/>
          </a:xfrm>
          <a:prstGeom prst="rect">
            <a:avLst/>
          </a:prstGeom>
        </p:spPr>
        <p:txBody>
          <a:bodyPr wrap="square">
            <a:spAutoFit/>
          </a:bodyPr>
          <a:lstStyle/>
          <a:p>
            <a:r>
              <a:rPr lang="en-US" b="1" dirty="0">
                <a:solidFill>
                  <a:schemeClr val="tx1"/>
                </a:solidFill>
                <a:cs typeface="Times New Roman" panose="02020603050405020304" pitchFamily="18" charset="0"/>
              </a:rPr>
              <a:t>Step 3</a:t>
            </a:r>
          </a:p>
        </p:txBody>
      </p:sp>
      <p:sp>
        <p:nvSpPr>
          <p:cNvPr id="17" name="TextBox 16">
            <a:extLst>
              <a:ext uri="{FF2B5EF4-FFF2-40B4-BE49-F238E27FC236}">
                <a16:creationId xmlns:a16="http://schemas.microsoft.com/office/drawing/2014/main" id="{F226B2E2-A532-48E1-B507-1B65BC58A3DD}"/>
              </a:ext>
            </a:extLst>
          </p:cNvPr>
          <p:cNvSpPr txBox="1"/>
          <p:nvPr/>
        </p:nvSpPr>
        <p:spPr>
          <a:xfrm>
            <a:off x="5734478" y="2411773"/>
            <a:ext cx="312906" cy="400110"/>
          </a:xfrm>
          <a:prstGeom prst="rect">
            <a:avLst/>
          </a:prstGeom>
          <a:noFill/>
        </p:spPr>
        <p:txBody>
          <a:bodyPr wrap="none" rtlCol="0">
            <a:spAutoFit/>
          </a:bodyPr>
          <a:lstStyle/>
          <a:p>
            <a:r>
              <a:rPr lang="en-US" sz="2000" dirty="0"/>
              <a:t>9</a:t>
            </a:r>
          </a:p>
        </p:txBody>
      </p:sp>
      <p:sp>
        <p:nvSpPr>
          <p:cNvPr id="18" name="TextBox 17">
            <a:extLst>
              <a:ext uri="{FF2B5EF4-FFF2-40B4-BE49-F238E27FC236}">
                <a16:creationId xmlns:a16="http://schemas.microsoft.com/office/drawing/2014/main" id="{FD930ADB-9F7F-40E2-90F4-15234A215F32}"/>
              </a:ext>
            </a:extLst>
          </p:cNvPr>
          <p:cNvSpPr txBox="1"/>
          <p:nvPr/>
        </p:nvSpPr>
        <p:spPr>
          <a:xfrm>
            <a:off x="6061561" y="2411773"/>
            <a:ext cx="441146" cy="400110"/>
          </a:xfrm>
          <a:prstGeom prst="rect">
            <a:avLst/>
          </a:prstGeom>
          <a:noFill/>
        </p:spPr>
        <p:txBody>
          <a:bodyPr wrap="none" rtlCol="0">
            <a:spAutoFit/>
          </a:bodyPr>
          <a:lstStyle/>
          <a:p>
            <a:r>
              <a:rPr lang="en-US" sz="2000" dirty="0"/>
              <a:t>10</a:t>
            </a:r>
          </a:p>
        </p:txBody>
      </p:sp>
      <p:cxnSp>
        <p:nvCxnSpPr>
          <p:cNvPr id="19" name="Straight Connector 18">
            <a:extLst>
              <a:ext uri="{FF2B5EF4-FFF2-40B4-BE49-F238E27FC236}">
                <a16:creationId xmlns:a16="http://schemas.microsoft.com/office/drawing/2014/main" id="{E4A8C608-5AC9-4371-BC50-FDDA53FC07BA}"/>
              </a:ext>
            </a:extLst>
          </p:cNvPr>
          <p:cNvCxnSpPr/>
          <p:nvPr/>
        </p:nvCxnSpPr>
        <p:spPr bwMode="auto">
          <a:xfrm flipV="1">
            <a:off x="5416265" y="2821431"/>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24BC42A1-C112-4EDD-AA16-13B9ECF0B820}"/>
              </a:ext>
            </a:extLst>
          </p:cNvPr>
          <p:cNvCxnSpPr/>
          <p:nvPr/>
        </p:nvCxnSpPr>
        <p:spPr bwMode="auto">
          <a:xfrm flipV="1">
            <a:off x="5783546" y="2816074"/>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21" name="TextBox 20">
            <a:extLst>
              <a:ext uri="{FF2B5EF4-FFF2-40B4-BE49-F238E27FC236}">
                <a16:creationId xmlns:a16="http://schemas.microsoft.com/office/drawing/2014/main" id="{EE7D9087-D54B-49FB-8FB7-541358D12D61}"/>
              </a:ext>
            </a:extLst>
          </p:cNvPr>
          <p:cNvSpPr txBox="1"/>
          <p:nvPr/>
        </p:nvSpPr>
        <p:spPr>
          <a:xfrm>
            <a:off x="8384344" y="3522791"/>
            <a:ext cx="364202" cy="523220"/>
          </a:xfrm>
          <a:prstGeom prst="rect">
            <a:avLst/>
          </a:prstGeom>
          <a:noFill/>
        </p:spPr>
        <p:txBody>
          <a:bodyPr wrap="none" rtlCol="0">
            <a:spAutoFit/>
          </a:bodyPr>
          <a:lstStyle/>
          <a:p>
            <a:r>
              <a:rPr lang="en-US" dirty="0">
                <a:solidFill>
                  <a:schemeClr val="tx1"/>
                </a:solidFill>
              </a:rPr>
              <a:t>1</a:t>
            </a:r>
          </a:p>
        </p:txBody>
      </p:sp>
      <p:sp>
        <p:nvSpPr>
          <p:cNvPr id="22" name="Rectangle 3">
            <a:extLst>
              <a:ext uri="{FF2B5EF4-FFF2-40B4-BE49-F238E27FC236}">
                <a16:creationId xmlns:a16="http://schemas.microsoft.com/office/drawing/2014/main" id="{821802A3-8C71-4CF1-B637-336C2E0837F8}"/>
              </a:ext>
            </a:extLst>
          </p:cNvPr>
          <p:cNvSpPr txBox="1">
            <a:spLocks noChangeArrowheads="1"/>
          </p:cNvSpPr>
          <p:nvPr/>
        </p:nvSpPr>
        <p:spPr bwMode="auto">
          <a:xfrm>
            <a:off x="517642" y="2642674"/>
            <a:ext cx="197857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5  0  0  6 </a:t>
            </a:r>
            <a:br>
              <a:rPr lang="en-US" altLang="en-US" kern="0" dirty="0"/>
            </a:br>
            <a:r>
              <a:rPr lang="en-US" altLang="en-US" u="sng" kern="0" dirty="0"/>
              <a:t>– 2  4  8  7</a:t>
            </a:r>
          </a:p>
        </p:txBody>
      </p:sp>
      <p:sp>
        <p:nvSpPr>
          <p:cNvPr id="23" name="Rectangle 22">
            <a:extLst>
              <a:ext uri="{FF2B5EF4-FFF2-40B4-BE49-F238E27FC236}">
                <a16:creationId xmlns:a16="http://schemas.microsoft.com/office/drawing/2014/main" id="{D4E9E21E-96D2-437E-9575-5571A9906FB9}"/>
              </a:ext>
            </a:extLst>
          </p:cNvPr>
          <p:cNvSpPr/>
          <p:nvPr/>
        </p:nvSpPr>
        <p:spPr>
          <a:xfrm>
            <a:off x="517642" y="1824953"/>
            <a:ext cx="1204206" cy="523220"/>
          </a:xfrm>
          <a:prstGeom prst="rect">
            <a:avLst/>
          </a:prstGeom>
        </p:spPr>
        <p:txBody>
          <a:bodyPr wrap="square">
            <a:spAutoFit/>
          </a:bodyPr>
          <a:lstStyle/>
          <a:p>
            <a:r>
              <a:rPr lang="en-US" b="1" dirty="0">
                <a:solidFill>
                  <a:schemeClr val="tx1"/>
                </a:solidFill>
                <a:cs typeface="Times New Roman" panose="02020603050405020304" pitchFamily="18" charset="0"/>
              </a:rPr>
              <a:t>Step 1</a:t>
            </a:r>
          </a:p>
        </p:txBody>
      </p:sp>
      <p:sp>
        <p:nvSpPr>
          <p:cNvPr id="29" name="TextBox 28">
            <a:extLst>
              <a:ext uri="{FF2B5EF4-FFF2-40B4-BE49-F238E27FC236}">
                <a16:creationId xmlns:a16="http://schemas.microsoft.com/office/drawing/2014/main" id="{5FB6F2B0-FCA7-461E-A1A2-245B947D9302}"/>
              </a:ext>
            </a:extLst>
          </p:cNvPr>
          <p:cNvSpPr txBox="1"/>
          <p:nvPr/>
        </p:nvSpPr>
        <p:spPr>
          <a:xfrm>
            <a:off x="5415228" y="2411773"/>
            <a:ext cx="312906" cy="400110"/>
          </a:xfrm>
          <a:prstGeom prst="rect">
            <a:avLst/>
          </a:prstGeom>
          <a:noFill/>
        </p:spPr>
        <p:txBody>
          <a:bodyPr wrap="none" rtlCol="0">
            <a:spAutoFit/>
          </a:bodyPr>
          <a:lstStyle/>
          <a:p>
            <a:r>
              <a:rPr lang="en-US" sz="2000" dirty="0"/>
              <a:t>4</a:t>
            </a:r>
          </a:p>
        </p:txBody>
      </p:sp>
      <p:sp>
        <p:nvSpPr>
          <p:cNvPr id="30" name="TextBox 29">
            <a:extLst>
              <a:ext uri="{FF2B5EF4-FFF2-40B4-BE49-F238E27FC236}">
                <a16:creationId xmlns:a16="http://schemas.microsoft.com/office/drawing/2014/main" id="{95D8EC5A-D79E-4103-AEB8-C6A3ABCA0FC8}"/>
              </a:ext>
            </a:extLst>
          </p:cNvPr>
          <p:cNvSpPr txBox="1"/>
          <p:nvPr/>
        </p:nvSpPr>
        <p:spPr>
          <a:xfrm>
            <a:off x="8035522" y="3522791"/>
            <a:ext cx="364202" cy="523220"/>
          </a:xfrm>
          <a:prstGeom prst="rect">
            <a:avLst/>
          </a:prstGeom>
          <a:noFill/>
        </p:spPr>
        <p:txBody>
          <a:bodyPr wrap="none" rtlCol="0">
            <a:spAutoFit/>
          </a:bodyPr>
          <a:lstStyle/>
          <a:p>
            <a:r>
              <a:rPr lang="en-US" dirty="0">
                <a:solidFill>
                  <a:schemeClr val="tx1"/>
                </a:solidFill>
              </a:rPr>
              <a:t>5</a:t>
            </a:r>
          </a:p>
        </p:txBody>
      </p:sp>
      <p:sp>
        <p:nvSpPr>
          <p:cNvPr id="32" name="TextBox 31">
            <a:extLst>
              <a:ext uri="{FF2B5EF4-FFF2-40B4-BE49-F238E27FC236}">
                <a16:creationId xmlns:a16="http://schemas.microsoft.com/office/drawing/2014/main" id="{C6CAC955-37A3-4D7C-9D3C-8572BF439D2C}"/>
              </a:ext>
            </a:extLst>
          </p:cNvPr>
          <p:cNvSpPr txBox="1"/>
          <p:nvPr/>
        </p:nvSpPr>
        <p:spPr>
          <a:xfrm>
            <a:off x="7670684" y="3522791"/>
            <a:ext cx="364202" cy="523220"/>
          </a:xfrm>
          <a:prstGeom prst="rect">
            <a:avLst/>
          </a:prstGeom>
          <a:noFill/>
        </p:spPr>
        <p:txBody>
          <a:bodyPr wrap="none" rtlCol="0">
            <a:spAutoFit/>
          </a:bodyPr>
          <a:lstStyle/>
          <a:p>
            <a:r>
              <a:rPr lang="en-US" dirty="0">
                <a:solidFill>
                  <a:schemeClr val="tx1"/>
                </a:solidFill>
              </a:rPr>
              <a:t>2</a:t>
            </a:r>
          </a:p>
        </p:txBody>
      </p:sp>
      <p:sp>
        <p:nvSpPr>
          <p:cNvPr id="28" name="Rectangle 27">
            <a:extLst>
              <a:ext uri="{FF2B5EF4-FFF2-40B4-BE49-F238E27FC236}">
                <a16:creationId xmlns:a16="http://schemas.microsoft.com/office/drawing/2014/main" id="{F47D3E96-11C9-4B33-825D-ADDE53164443}"/>
              </a:ext>
            </a:extLst>
          </p:cNvPr>
          <p:cNvSpPr/>
          <p:nvPr/>
        </p:nvSpPr>
        <p:spPr>
          <a:xfrm>
            <a:off x="9551097" y="1811053"/>
            <a:ext cx="1455493" cy="523220"/>
          </a:xfrm>
          <a:prstGeom prst="rect">
            <a:avLst/>
          </a:prstGeom>
        </p:spPr>
        <p:txBody>
          <a:bodyPr wrap="square">
            <a:spAutoFit/>
          </a:bodyPr>
          <a:lstStyle/>
          <a:p>
            <a:r>
              <a:rPr lang="en-US" b="1" dirty="0">
                <a:solidFill>
                  <a:schemeClr val="tx1"/>
                </a:solidFill>
                <a:cs typeface="Times New Roman" panose="02020603050405020304" pitchFamily="18" charset="0"/>
              </a:rPr>
              <a:t>Check</a:t>
            </a:r>
          </a:p>
        </p:txBody>
      </p:sp>
      <p:sp>
        <p:nvSpPr>
          <p:cNvPr id="37" name="TextBox 36">
            <a:extLst>
              <a:ext uri="{FF2B5EF4-FFF2-40B4-BE49-F238E27FC236}">
                <a16:creationId xmlns:a16="http://schemas.microsoft.com/office/drawing/2014/main" id="{33B8CB96-BE51-4A73-B52A-0FB872D46C50}"/>
              </a:ext>
            </a:extLst>
          </p:cNvPr>
          <p:cNvSpPr txBox="1"/>
          <p:nvPr/>
        </p:nvSpPr>
        <p:spPr>
          <a:xfrm>
            <a:off x="9963457" y="3512085"/>
            <a:ext cx="1490206" cy="523220"/>
          </a:xfrm>
          <a:prstGeom prst="rect">
            <a:avLst/>
          </a:prstGeom>
          <a:noFill/>
        </p:spPr>
        <p:txBody>
          <a:bodyPr wrap="square" rtlCol="0">
            <a:spAutoFit/>
          </a:bodyPr>
          <a:lstStyle/>
          <a:p>
            <a:r>
              <a:rPr lang="en-US" dirty="0">
                <a:solidFill>
                  <a:schemeClr val="tx1"/>
                </a:solidFill>
              </a:rPr>
              <a:t>5  0  0  6</a:t>
            </a:r>
          </a:p>
        </p:txBody>
      </p:sp>
      <p:sp>
        <p:nvSpPr>
          <p:cNvPr id="38" name="Rectangle 37">
            <a:extLst>
              <a:ext uri="{FF2B5EF4-FFF2-40B4-BE49-F238E27FC236}">
                <a16:creationId xmlns:a16="http://schemas.microsoft.com/office/drawing/2014/main" id="{A3601425-88D4-4B80-83BE-AB984089D976}"/>
              </a:ext>
            </a:extLst>
          </p:cNvPr>
          <p:cNvSpPr/>
          <p:nvPr/>
        </p:nvSpPr>
        <p:spPr>
          <a:xfrm>
            <a:off x="7363465" y="1824953"/>
            <a:ext cx="1455493" cy="523220"/>
          </a:xfrm>
          <a:prstGeom prst="rect">
            <a:avLst/>
          </a:prstGeom>
        </p:spPr>
        <p:txBody>
          <a:bodyPr wrap="square">
            <a:spAutoFit/>
          </a:bodyPr>
          <a:lstStyle/>
          <a:p>
            <a:r>
              <a:rPr lang="en-US" b="1" dirty="0">
                <a:solidFill>
                  <a:schemeClr val="tx1"/>
                </a:solidFill>
                <a:cs typeface="Times New Roman" panose="02020603050405020304" pitchFamily="18" charset="0"/>
              </a:rPr>
              <a:t>Step 4</a:t>
            </a:r>
          </a:p>
        </p:txBody>
      </p:sp>
      <p:cxnSp>
        <p:nvCxnSpPr>
          <p:cNvPr id="39" name="Straight Connector 38">
            <a:extLst>
              <a:ext uri="{FF2B5EF4-FFF2-40B4-BE49-F238E27FC236}">
                <a16:creationId xmlns:a16="http://schemas.microsoft.com/office/drawing/2014/main" id="{73384AB8-9342-43E9-8DA0-3AF8D9D80247}"/>
              </a:ext>
            </a:extLst>
          </p:cNvPr>
          <p:cNvCxnSpPr/>
          <p:nvPr/>
        </p:nvCxnSpPr>
        <p:spPr bwMode="auto">
          <a:xfrm flipV="1">
            <a:off x="6115773" y="2843518"/>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40" name="TextBox 39">
            <a:extLst>
              <a:ext uri="{FF2B5EF4-FFF2-40B4-BE49-F238E27FC236}">
                <a16:creationId xmlns:a16="http://schemas.microsoft.com/office/drawing/2014/main" id="{B6304FE9-B43B-4295-8D83-2C2DEFB57705}"/>
              </a:ext>
            </a:extLst>
          </p:cNvPr>
          <p:cNvSpPr txBox="1"/>
          <p:nvPr/>
        </p:nvSpPr>
        <p:spPr>
          <a:xfrm>
            <a:off x="8009962" y="2417028"/>
            <a:ext cx="312906" cy="400110"/>
          </a:xfrm>
          <a:prstGeom prst="rect">
            <a:avLst/>
          </a:prstGeom>
          <a:noFill/>
        </p:spPr>
        <p:txBody>
          <a:bodyPr wrap="none" rtlCol="0">
            <a:spAutoFit/>
          </a:bodyPr>
          <a:lstStyle/>
          <a:p>
            <a:r>
              <a:rPr lang="en-US" sz="2000" dirty="0"/>
              <a:t>9</a:t>
            </a:r>
          </a:p>
        </p:txBody>
      </p:sp>
      <p:sp>
        <p:nvSpPr>
          <p:cNvPr id="41" name="TextBox 40">
            <a:extLst>
              <a:ext uri="{FF2B5EF4-FFF2-40B4-BE49-F238E27FC236}">
                <a16:creationId xmlns:a16="http://schemas.microsoft.com/office/drawing/2014/main" id="{A286E6C7-CD0C-4071-84BD-9BE37E4986EB}"/>
              </a:ext>
            </a:extLst>
          </p:cNvPr>
          <p:cNvSpPr txBox="1"/>
          <p:nvPr/>
        </p:nvSpPr>
        <p:spPr>
          <a:xfrm>
            <a:off x="8368575" y="2417028"/>
            <a:ext cx="312906" cy="400110"/>
          </a:xfrm>
          <a:prstGeom prst="rect">
            <a:avLst/>
          </a:prstGeom>
          <a:noFill/>
        </p:spPr>
        <p:txBody>
          <a:bodyPr wrap="none" rtlCol="0">
            <a:spAutoFit/>
          </a:bodyPr>
          <a:lstStyle/>
          <a:p>
            <a:r>
              <a:rPr lang="en-US" sz="2000" dirty="0"/>
              <a:t>9</a:t>
            </a:r>
          </a:p>
        </p:txBody>
      </p:sp>
      <p:cxnSp>
        <p:nvCxnSpPr>
          <p:cNvPr id="42" name="Straight Connector 41">
            <a:extLst>
              <a:ext uri="{FF2B5EF4-FFF2-40B4-BE49-F238E27FC236}">
                <a16:creationId xmlns:a16="http://schemas.microsoft.com/office/drawing/2014/main" id="{4DB1B12B-73DE-4043-B165-0B6FD212502C}"/>
              </a:ext>
            </a:extLst>
          </p:cNvPr>
          <p:cNvCxnSpPr/>
          <p:nvPr/>
        </p:nvCxnSpPr>
        <p:spPr bwMode="auto">
          <a:xfrm flipV="1">
            <a:off x="7691749" y="2826686"/>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175ADCF1-B692-4B16-AB16-002F06EE5FAC}"/>
              </a:ext>
            </a:extLst>
          </p:cNvPr>
          <p:cNvCxnSpPr/>
          <p:nvPr/>
        </p:nvCxnSpPr>
        <p:spPr bwMode="auto">
          <a:xfrm flipV="1">
            <a:off x="8059030" y="2821329"/>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44" name="TextBox 43">
            <a:extLst>
              <a:ext uri="{FF2B5EF4-FFF2-40B4-BE49-F238E27FC236}">
                <a16:creationId xmlns:a16="http://schemas.microsoft.com/office/drawing/2014/main" id="{2978E7CA-8573-45EF-99D5-724C602B56B2}"/>
              </a:ext>
            </a:extLst>
          </p:cNvPr>
          <p:cNvSpPr txBox="1"/>
          <p:nvPr/>
        </p:nvSpPr>
        <p:spPr>
          <a:xfrm>
            <a:off x="7690712" y="2417028"/>
            <a:ext cx="312906" cy="400110"/>
          </a:xfrm>
          <a:prstGeom prst="rect">
            <a:avLst/>
          </a:prstGeom>
          <a:noFill/>
        </p:spPr>
        <p:txBody>
          <a:bodyPr wrap="none" rtlCol="0">
            <a:spAutoFit/>
          </a:bodyPr>
          <a:lstStyle/>
          <a:p>
            <a:r>
              <a:rPr lang="en-US" sz="2000" dirty="0"/>
              <a:t>4</a:t>
            </a:r>
          </a:p>
        </p:txBody>
      </p:sp>
      <p:cxnSp>
        <p:nvCxnSpPr>
          <p:cNvPr id="45" name="Straight Connector 44">
            <a:extLst>
              <a:ext uri="{FF2B5EF4-FFF2-40B4-BE49-F238E27FC236}">
                <a16:creationId xmlns:a16="http://schemas.microsoft.com/office/drawing/2014/main" id="{4DB3788E-C784-428B-B67C-6BF7FCB13D7F}"/>
              </a:ext>
            </a:extLst>
          </p:cNvPr>
          <p:cNvCxnSpPr/>
          <p:nvPr/>
        </p:nvCxnSpPr>
        <p:spPr bwMode="auto">
          <a:xfrm flipV="1">
            <a:off x="8391257" y="2848773"/>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CE119F4E-20A7-4D49-BDE8-5C6A2320BE25}"/>
              </a:ext>
            </a:extLst>
          </p:cNvPr>
          <p:cNvCxnSpPr/>
          <p:nvPr/>
        </p:nvCxnSpPr>
        <p:spPr bwMode="auto">
          <a:xfrm flipV="1">
            <a:off x="8774126" y="2856229"/>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47" name="TextBox 46">
            <a:extLst>
              <a:ext uri="{FF2B5EF4-FFF2-40B4-BE49-F238E27FC236}">
                <a16:creationId xmlns:a16="http://schemas.microsoft.com/office/drawing/2014/main" id="{A34E9347-EBA9-4A5B-B5A5-241C784377E9}"/>
              </a:ext>
            </a:extLst>
          </p:cNvPr>
          <p:cNvSpPr txBox="1"/>
          <p:nvPr/>
        </p:nvSpPr>
        <p:spPr>
          <a:xfrm>
            <a:off x="8690145" y="2400930"/>
            <a:ext cx="441146" cy="400110"/>
          </a:xfrm>
          <a:prstGeom prst="rect">
            <a:avLst/>
          </a:prstGeom>
          <a:noFill/>
        </p:spPr>
        <p:txBody>
          <a:bodyPr wrap="none" rtlCol="0">
            <a:spAutoFit/>
          </a:bodyPr>
          <a:lstStyle/>
          <a:p>
            <a:r>
              <a:rPr lang="en-US" sz="2000" dirty="0"/>
              <a:t>16</a:t>
            </a:r>
          </a:p>
        </p:txBody>
      </p:sp>
      <p:sp>
        <p:nvSpPr>
          <p:cNvPr id="48" name="TextBox 47">
            <a:extLst>
              <a:ext uri="{FF2B5EF4-FFF2-40B4-BE49-F238E27FC236}">
                <a16:creationId xmlns:a16="http://schemas.microsoft.com/office/drawing/2014/main" id="{5FAE2195-8E91-427B-94D8-AE1D175A85A7}"/>
              </a:ext>
            </a:extLst>
          </p:cNvPr>
          <p:cNvSpPr txBox="1"/>
          <p:nvPr/>
        </p:nvSpPr>
        <p:spPr>
          <a:xfrm>
            <a:off x="8753325" y="3522791"/>
            <a:ext cx="364202" cy="523220"/>
          </a:xfrm>
          <a:prstGeom prst="rect">
            <a:avLst/>
          </a:prstGeom>
          <a:noFill/>
        </p:spPr>
        <p:txBody>
          <a:bodyPr wrap="none" rtlCol="0">
            <a:spAutoFit/>
          </a:bodyPr>
          <a:lstStyle/>
          <a:p>
            <a:r>
              <a:rPr lang="en-US" dirty="0">
                <a:solidFill>
                  <a:schemeClr val="tx1"/>
                </a:solidFill>
              </a:rPr>
              <a:t>9</a:t>
            </a:r>
          </a:p>
        </p:txBody>
      </p:sp>
    </p:spTree>
    <p:extLst>
      <p:ext uri="{BB962C8B-B14F-4D97-AF65-F5344CB8AC3E}">
        <p14:creationId xmlns:p14="http://schemas.microsoft.com/office/powerpoint/2010/main" val="15740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1500"/>
                            </p:stCondLst>
                            <p:childTnLst>
                              <p:par>
                                <p:cTn id="28" presetID="2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500"/>
                                        <p:tgtEl>
                                          <p:spTgt spid="39"/>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par>
                                <p:cTn id="78" presetID="10" presetClass="entr" presetSubtype="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childTnLst>
                                </p:cTn>
                              </p:par>
                            </p:childTnLst>
                          </p:cTn>
                        </p:par>
                        <p:par>
                          <p:cTn id="91" fill="hold">
                            <p:stCondLst>
                              <p:cond delay="1000"/>
                            </p:stCondLst>
                            <p:childTnLst>
                              <p:par>
                                <p:cTn id="92" presetID="22" presetClass="entr" presetSubtype="4" fill="hold"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down)">
                                      <p:cBhvr>
                                        <p:cTn id="94" dur="500"/>
                                        <p:tgtEl>
                                          <p:spTgt spid="46"/>
                                        </p:tgtEl>
                                      </p:cBhvr>
                                    </p:animEffect>
                                  </p:childTnLst>
                                </p:cTn>
                              </p:par>
                            </p:childTnLst>
                          </p:cTn>
                        </p:par>
                        <p:par>
                          <p:cTn id="95" fill="hold">
                            <p:stCondLst>
                              <p:cond delay="1500"/>
                            </p:stCondLst>
                            <p:childTnLst>
                              <p:par>
                                <p:cTn id="96" presetID="10"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500"/>
                                        <p:tgtEl>
                                          <p:spTgt spid="48"/>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500"/>
                                        <p:tgtEl>
                                          <p:spTgt spid="2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500"/>
                            </p:stCondLst>
                            <p:childTnLst>
                              <p:par>
                                <p:cTn id="125" presetID="10" presetClass="entr" presetSubtype="0" fill="hold" grpId="0"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5" grpId="0"/>
      <p:bldP spid="36" grpId="0"/>
      <p:bldP spid="8" grpId="0"/>
      <p:bldP spid="9" grpId="0"/>
      <p:bldP spid="10" grpId="0"/>
      <p:bldP spid="16" grpId="0"/>
      <p:bldP spid="17" grpId="0"/>
      <p:bldP spid="18" grpId="0"/>
      <p:bldP spid="21" grpId="0"/>
      <p:bldP spid="22" grpId="0"/>
      <p:bldP spid="23" grpId="0"/>
      <p:bldP spid="29" grpId="0"/>
      <p:bldP spid="30" grpId="0"/>
      <p:bldP spid="32" grpId="0"/>
      <p:bldP spid="28" grpId="0"/>
      <p:bldP spid="37" grpId="0"/>
      <p:bldP spid="38" grpId="0"/>
      <p:bldP spid="40" grpId="0"/>
      <p:bldP spid="41" grpId="0"/>
      <p:bldP spid="44" grpId="0"/>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Practical Applications</a:t>
            </a:r>
          </a:p>
        </p:txBody>
      </p:sp>
      <p:sp>
        <p:nvSpPr>
          <p:cNvPr id="3" name="Rectangle 2">
            <a:extLst>
              <a:ext uri="{FF2B5EF4-FFF2-40B4-BE49-F238E27FC236}">
                <a16:creationId xmlns:a16="http://schemas.microsoft.com/office/drawing/2014/main" id="{E580D9FE-F89E-47E5-9FD9-C22C20AFCC68}"/>
              </a:ext>
            </a:extLst>
          </p:cNvPr>
          <p:cNvSpPr/>
          <p:nvPr/>
        </p:nvSpPr>
        <p:spPr>
          <a:xfrm>
            <a:off x="315309" y="797511"/>
            <a:ext cx="12023835" cy="3539430"/>
          </a:xfrm>
          <a:prstGeom prst="rect">
            <a:avLst/>
          </a:prstGeom>
        </p:spPr>
        <p:txBody>
          <a:bodyPr wrap="square">
            <a:spAutoFit/>
          </a:bodyPr>
          <a:lstStyle/>
          <a:p>
            <a:r>
              <a:rPr lang="en-US" dirty="0">
                <a:solidFill>
                  <a:schemeClr val="tx1"/>
                </a:solidFill>
                <a:cs typeface="Times New Roman" panose="02020603050405020304" pitchFamily="18" charset="0"/>
              </a:rPr>
              <a:t>When solving word problems, you must look for key words or phrases to help you decide what operation to use. Here are some typical questions that call for subtraction:</a:t>
            </a:r>
          </a:p>
          <a:p>
            <a:r>
              <a:rPr lang="en-US" dirty="0">
                <a:cs typeface="Times New Roman" panose="02020603050405020304" pitchFamily="18" charset="0"/>
              </a:rPr>
              <a:t>	“What is the </a:t>
            </a:r>
            <a:r>
              <a:rPr lang="en-US" i="1" dirty="0">
                <a:cs typeface="Times New Roman" panose="02020603050405020304" pitchFamily="18" charset="0"/>
              </a:rPr>
              <a:t>difference </a:t>
            </a:r>
            <a:r>
              <a:rPr lang="en-US" dirty="0">
                <a:cs typeface="Times New Roman" panose="02020603050405020304" pitchFamily="18" charset="0"/>
              </a:rPr>
              <a:t>between . . . ?”</a:t>
            </a:r>
          </a:p>
          <a:p>
            <a:r>
              <a:rPr lang="en-US" dirty="0">
                <a:cs typeface="Times New Roman" panose="02020603050405020304" pitchFamily="18" charset="0"/>
              </a:rPr>
              <a:t>	“How much </a:t>
            </a:r>
            <a:r>
              <a:rPr lang="en-US" i="1" dirty="0">
                <a:cs typeface="Times New Roman" panose="02020603050405020304" pitchFamily="18" charset="0"/>
              </a:rPr>
              <a:t>remains </a:t>
            </a:r>
            <a:r>
              <a:rPr lang="en-US" dirty="0">
                <a:cs typeface="Times New Roman" panose="02020603050405020304" pitchFamily="18" charset="0"/>
              </a:rPr>
              <a:t>. . . ?” or “How much </a:t>
            </a:r>
            <a:r>
              <a:rPr lang="en-US" i="1" dirty="0">
                <a:cs typeface="Times New Roman" panose="02020603050405020304" pitchFamily="18" charset="0"/>
              </a:rPr>
              <a:t>is left </a:t>
            </a:r>
            <a:r>
              <a:rPr lang="en-US" dirty="0">
                <a:cs typeface="Times New Roman" panose="02020603050405020304" pitchFamily="18" charset="0"/>
              </a:rPr>
              <a:t>. . . ?”</a:t>
            </a:r>
          </a:p>
          <a:p>
            <a:r>
              <a:rPr lang="en-US" dirty="0">
                <a:cs typeface="Times New Roman" panose="02020603050405020304" pitchFamily="18" charset="0"/>
              </a:rPr>
              <a:t>	“By how much is A </a:t>
            </a:r>
            <a:r>
              <a:rPr lang="en-US" i="1" dirty="0">
                <a:cs typeface="Times New Roman" panose="02020603050405020304" pitchFamily="18" charset="0"/>
              </a:rPr>
              <a:t>greater than </a:t>
            </a:r>
            <a:r>
              <a:rPr lang="en-US" dirty="0">
                <a:cs typeface="Times New Roman" panose="02020603050405020304" pitchFamily="18" charset="0"/>
              </a:rPr>
              <a:t>B?” or “What was </a:t>
            </a:r>
            <a:r>
              <a:rPr lang="en-US" i="1" dirty="0">
                <a:cs typeface="Times New Roman" panose="02020603050405020304" pitchFamily="18" charset="0"/>
              </a:rPr>
              <a:t>the increase </a:t>
            </a:r>
            <a:br>
              <a:rPr lang="en-US" i="1" dirty="0">
                <a:cs typeface="Times New Roman" panose="02020603050405020304" pitchFamily="18" charset="0"/>
              </a:rPr>
            </a:br>
            <a:r>
              <a:rPr lang="en-US" i="1" dirty="0">
                <a:cs typeface="Times New Roman" panose="02020603050405020304" pitchFamily="18" charset="0"/>
              </a:rPr>
              <a:t>                </a:t>
            </a:r>
            <a:r>
              <a:rPr lang="en-US" dirty="0">
                <a:cs typeface="Times New Roman" panose="02020603050405020304" pitchFamily="18" charset="0"/>
              </a:rPr>
              <a:t>from A to B?”</a:t>
            </a:r>
          </a:p>
          <a:p>
            <a:r>
              <a:rPr lang="en-US" dirty="0">
                <a:cs typeface="Times New Roman" panose="02020603050405020304" pitchFamily="18" charset="0"/>
              </a:rPr>
              <a:t>	“How much do you </a:t>
            </a:r>
            <a:r>
              <a:rPr lang="en-US" i="1" dirty="0">
                <a:cs typeface="Times New Roman" panose="02020603050405020304" pitchFamily="18" charset="0"/>
              </a:rPr>
              <a:t>save</a:t>
            </a:r>
            <a:r>
              <a:rPr lang="en-US" dirty="0">
                <a:cs typeface="Times New Roman" panose="02020603050405020304" pitchFamily="18" charset="0"/>
              </a:rPr>
              <a:t>?”</a:t>
            </a:r>
          </a:p>
        </p:txBody>
      </p:sp>
    </p:spTree>
    <p:extLst>
      <p:ext uri="{BB962C8B-B14F-4D97-AF65-F5344CB8AC3E}">
        <p14:creationId xmlns:p14="http://schemas.microsoft.com/office/powerpoint/2010/main" val="36233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a:t>
            </a:r>
          </a:p>
        </p:txBody>
      </p:sp>
      <p:sp>
        <p:nvSpPr>
          <p:cNvPr id="2" name="Rectangle 1">
            <a:extLst>
              <a:ext uri="{FF2B5EF4-FFF2-40B4-BE49-F238E27FC236}">
                <a16:creationId xmlns:a16="http://schemas.microsoft.com/office/drawing/2014/main" id="{29DA4D21-0EF3-4070-A652-2D0BC2882423}"/>
              </a:ext>
            </a:extLst>
          </p:cNvPr>
          <p:cNvSpPr/>
          <p:nvPr/>
        </p:nvSpPr>
        <p:spPr>
          <a:xfrm>
            <a:off x="315310" y="863039"/>
            <a:ext cx="11319642" cy="3108543"/>
          </a:xfrm>
          <a:prstGeom prst="rect">
            <a:avLst/>
          </a:prstGeom>
        </p:spPr>
        <p:txBody>
          <a:bodyPr wrap="square">
            <a:spAutoFit/>
          </a:bodyPr>
          <a:lstStyle/>
          <a:p>
            <a:r>
              <a:rPr lang="en-US" dirty="0">
                <a:solidFill>
                  <a:schemeClr val="tx1"/>
                </a:solidFill>
              </a:rPr>
              <a:t>Suppose we need to find the missing dimension </a:t>
            </a:r>
            <a:r>
              <a:rPr lang="en-US" i="1" dirty="0">
                <a:solidFill>
                  <a:schemeClr val="tx1"/>
                </a:solidFill>
              </a:rPr>
              <a:t>L </a:t>
            </a:r>
            <a:r>
              <a:rPr lang="en-US" dirty="0">
                <a:solidFill>
                  <a:schemeClr val="tx1"/>
                </a:solidFill>
              </a:rPr>
              <a:t>in the </a:t>
            </a:r>
            <a:br>
              <a:rPr lang="en-US" dirty="0">
                <a:solidFill>
                  <a:schemeClr val="tx1"/>
                </a:solidFill>
              </a:rPr>
            </a:br>
            <a:r>
              <a:rPr lang="en-US" dirty="0">
                <a:solidFill>
                  <a:schemeClr val="tx1"/>
                </a:solidFill>
              </a:rPr>
              <a:t>drawing. Along the top of the drawing, we have the total </a:t>
            </a:r>
            <a:br>
              <a:rPr lang="en-US" dirty="0">
                <a:solidFill>
                  <a:schemeClr val="tx1"/>
                </a:solidFill>
              </a:rPr>
            </a:br>
            <a:r>
              <a:rPr lang="en-US" dirty="0">
                <a:solidFill>
                  <a:schemeClr val="tx1"/>
                </a:solidFill>
              </a:rPr>
              <a:t>horizontal dimension of 86 mm. We can also see that the </a:t>
            </a:r>
            <a:br>
              <a:rPr lang="en-US" dirty="0">
                <a:solidFill>
                  <a:schemeClr val="tx1"/>
                </a:solidFill>
              </a:rPr>
            </a:br>
            <a:r>
              <a:rPr lang="en-US" dirty="0">
                <a:solidFill>
                  <a:schemeClr val="tx1"/>
                </a:solidFill>
              </a:rPr>
              <a:t>three lower horizontal dimensions must add up to this total. </a:t>
            </a:r>
            <a:br>
              <a:rPr lang="en-US" dirty="0">
                <a:solidFill>
                  <a:schemeClr val="tx1"/>
                </a:solidFill>
              </a:rPr>
            </a:br>
            <a:r>
              <a:rPr lang="en-US" dirty="0">
                <a:solidFill>
                  <a:schemeClr val="tx1"/>
                </a:solidFill>
              </a:rPr>
              <a:t>To find the missing dimension </a:t>
            </a:r>
            <a:r>
              <a:rPr lang="en-US" i="1" dirty="0">
                <a:solidFill>
                  <a:schemeClr val="tx1"/>
                </a:solidFill>
              </a:rPr>
              <a:t>L</a:t>
            </a:r>
            <a:r>
              <a:rPr lang="en-US" dirty="0">
                <a:solidFill>
                  <a:schemeClr val="tx1"/>
                </a:solidFill>
              </a:rPr>
              <a:t>, we must subtract the </a:t>
            </a:r>
            <a:br>
              <a:rPr lang="en-US" dirty="0">
                <a:solidFill>
                  <a:schemeClr val="tx1"/>
                </a:solidFill>
              </a:rPr>
            </a:br>
            <a:r>
              <a:rPr lang="en-US" dirty="0">
                <a:solidFill>
                  <a:schemeClr val="tx1"/>
                </a:solidFill>
              </a:rPr>
              <a:t>other two given dimensions from the total. Therefore, the missing dimension is</a:t>
            </a:r>
            <a:endParaRPr lang="en-US" dirty="0">
              <a:solidFill>
                <a:schemeClr val="tx1"/>
              </a:solidFill>
              <a:cs typeface="Times New Roman" panose="02020603050405020304" pitchFamily="18" charset="0"/>
            </a:endParaRPr>
          </a:p>
        </p:txBody>
      </p:sp>
      <p:pic>
        <p:nvPicPr>
          <p:cNvPr id="6" name="Picture 5" descr="A screenshot of a cell phone&#10;&#10;Description generated with very high confidence">
            <a:extLst>
              <a:ext uri="{FF2B5EF4-FFF2-40B4-BE49-F238E27FC236}">
                <a16:creationId xmlns:a16="http://schemas.microsoft.com/office/drawing/2014/main" id="{34EDC560-E800-4B8E-A166-B7E8DA9B3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089" y="707716"/>
            <a:ext cx="2587757" cy="2221996"/>
          </a:xfrm>
          <a:prstGeom prst="rect">
            <a:avLst/>
          </a:prstGeom>
        </p:spPr>
      </p:pic>
      <p:sp>
        <p:nvSpPr>
          <p:cNvPr id="7" name="TextBox 6">
            <a:extLst>
              <a:ext uri="{FF2B5EF4-FFF2-40B4-BE49-F238E27FC236}">
                <a16:creationId xmlns:a16="http://schemas.microsoft.com/office/drawing/2014/main" id="{A04894C0-B448-4BB8-8246-D6A337A9B415}"/>
              </a:ext>
            </a:extLst>
          </p:cNvPr>
          <p:cNvSpPr txBox="1"/>
          <p:nvPr/>
        </p:nvSpPr>
        <p:spPr>
          <a:xfrm>
            <a:off x="2238703" y="3865295"/>
            <a:ext cx="4510658" cy="523220"/>
          </a:xfrm>
          <a:prstGeom prst="rect">
            <a:avLst/>
          </a:prstGeom>
          <a:noFill/>
        </p:spPr>
        <p:txBody>
          <a:bodyPr wrap="none" rtlCol="0">
            <a:spAutoFit/>
          </a:bodyPr>
          <a:lstStyle/>
          <a:p>
            <a:r>
              <a:rPr lang="en-US" i="1" dirty="0"/>
              <a:t>L</a:t>
            </a:r>
            <a:r>
              <a:rPr lang="en-US" dirty="0"/>
              <a:t> = 86 mm – 32 mm – 25 mm</a:t>
            </a:r>
          </a:p>
        </p:txBody>
      </p:sp>
      <p:sp>
        <p:nvSpPr>
          <p:cNvPr id="14" name="Rectangle 13">
            <a:extLst>
              <a:ext uri="{FF2B5EF4-FFF2-40B4-BE49-F238E27FC236}">
                <a16:creationId xmlns:a16="http://schemas.microsoft.com/office/drawing/2014/main" id="{8D0E6EE3-55FD-4CB4-8DAA-25B249E1BD9D}"/>
              </a:ext>
            </a:extLst>
          </p:cNvPr>
          <p:cNvSpPr/>
          <p:nvPr/>
        </p:nvSpPr>
        <p:spPr>
          <a:xfrm>
            <a:off x="2102069" y="4739371"/>
            <a:ext cx="4286751" cy="523220"/>
          </a:xfrm>
          <a:prstGeom prst="rect">
            <a:avLst/>
          </a:prstGeom>
        </p:spPr>
        <p:txBody>
          <a:bodyPr wrap="none">
            <a:spAutoFit/>
          </a:bodyPr>
          <a:lstStyle/>
          <a:p>
            <a:r>
              <a:rPr lang="en-US" b="1" dirty="0">
                <a:cs typeface="Times New Roman" panose="02020603050405020304" pitchFamily="18" charset="0"/>
              </a:rPr>
              <a:t>Estimate: </a:t>
            </a:r>
            <a:r>
              <a:rPr lang="en-US" dirty="0">
                <a:cs typeface="Times New Roman" panose="02020603050405020304" pitchFamily="18" charset="0"/>
              </a:rPr>
              <a:t>90 </a:t>
            </a:r>
            <a:r>
              <a:rPr lang="en-US" dirty="0"/>
              <a:t>–</a:t>
            </a:r>
            <a:r>
              <a:rPr lang="en-US" dirty="0">
                <a:cs typeface="Times New Roman" panose="02020603050405020304" pitchFamily="18" charset="0"/>
              </a:rPr>
              <a:t> 30 </a:t>
            </a:r>
            <a:r>
              <a:rPr lang="en-US" dirty="0"/>
              <a:t>–</a:t>
            </a:r>
            <a:r>
              <a:rPr lang="en-US" dirty="0">
                <a:cs typeface="Times New Roman" panose="02020603050405020304" pitchFamily="18" charset="0"/>
              </a:rPr>
              <a:t> 30 = 30</a:t>
            </a:r>
          </a:p>
        </p:txBody>
      </p:sp>
    </p:spTree>
    <p:extLst>
      <p:ext uri="{BB962C8B-B14F-4D97-AF65-F5344CB8AC3E}">
        <p14:creationId xmlns:p14="http://schemas.microsoft.com/office/powerpoint/2010/main" val="425771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a:extLst>
              <a:ext uri="{FF2B5EF4-FFF2-40B4-BE49-F238E27FC236}">
                <a16:creationId xmlns:a16="http://schemas.microsoft.com/office/drawing/2014/main" id="{A6410FAD-38C8-4DC7-988E-537BF7D99307}"/>
              </a:ext>
            </a:extLst>
          </p:cNvPr>
          <p:cNvSpPr txBox="1">
            <a:spLocks noChangeArrowheads="1"/>
          </p:cNvSpPr>
          <p:nvPr/>
        </p:nvSpPr>
        <p:spPr bwMode="auto">
          <a:xfrm>
            <a:off x="5664040" y="3441825"/>
            <a:ext cx="1204206"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5  4 </a:t>
            </a:r>
            <a:br>
              <a:rPr lang="en-US" altLang="en-US" kern="0" dirty="0"/>
            </a:br>
            <a:r>
              <a:rPr lang="en-US" altLang="en-US" u="sng" kern="0" dirty="0"/>
              <a:t>– 2  5</a:t>
            </a:r>
          </a:p>
        </p:txBody>
      </p:sp>
      <p:sp>
        <p:nvSpPr>
          <p:cNvPr id="12290" name="Rectangle 2"/>
          <p:cNvSpPr>
            <a:spLocks noGrp="1" noChangeArrowheads="1"/>
          </p:cNvSpPr>
          <p:nvPr>
            <p:ph type="title"/>
          </p:nvPr>
        </p:nvSpPr>
        <p:spPr/>
        <p:txBody>
          <a:bodyPr/>
          <a:lstStyle/>
          <a:p>
            <a:r>
              <a:rPr lang="en-US" altLang="en-US" dirty="0"/>
              <a:t>Example Continued</a:t>
            </a:r>
          </a:p>
        </p:txBody>
      </p:sp>
      <p:pic>
        <p:nvPicPr>
          <p:cNvPr id="6" name="Picture 5" descr="A screenshot of a cell phone&#10;&#10;Description generated with very high confidence">
            <a:extLst>
              <a:ext uri="{FF2B5EF4-FFF2-40B4-BE49-F238E27FC236}">
                <a16:creationId xmlns:a16="http://schemas.microsoft.com/office/drawing/2014/main" id="{34EDC560-E800-4B8E-A166-B7E8DA9B3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089" y="707716"/>
            <a:ext cx="2587757" cy="2221996"/>
          </a:xfrm>
          <a:prstGeom prst="rect">
            <a:avLst/>
          </a:prstGeom>
        </p:spPr>
      </p:pic>
      <p:sp>
        <p:nvSpPr>
          <p:cNvPr id="9" name="Rectangle 8">
            <a:extLst>
              <a:ext uri="{FF2B5EF4-FFF2-40B4-BE49-F238E27FC236}">
                <a16:creationId xmlns:a16="http://schemas.microsoft.com/office/drawing/2014/main" id="{BEC730F3-313F-48E1-9427-347F040846C3}"/>
              </a:ext>
            </a:extLst>
          </p:cNvPr>
          <p:cNvSpPr/>
          <p:nvPr/>
        </p:nvSpPr>
        <p:spPr>
          <a:xfrm>
            <a:off x="5585068" y="2665793"/>
            <a:ext cx="1204206" cy="523220"/>
          </a:xfrm>
          <a:prstGeom prst="rect">
            <a:avLst/>
          </a:prstGeom>
        </p:spPr>
        <p:txBody>
          <a:bodyPr wrap="square">
            <a:spAutoFit/>
          </a:bodyPr>
          <a:lstStyle/>
          <a:p>
            <a:r>
              <a:rPr lang="en-US" b="1" dirty="0">
                <a:solidFill>
                  <a:schemeClr val="tx1"/>
                </a:solidFill>
                <a:cs typeface="Times New Roman" panose="02020603050405020304" pitchFamily="18" charset="0"/>
              </a:rPr>
              <a:t>Step 2</a:t>
            </a:r>
          </a:p>
        </p:txBody>
      </p:sp>
      <p:sp>
        <p:nvSpPr>
          <p:cNvPr id="10" name="TextBox 9">
            <a:extLst>
              <a:ext uri="{FF2B5EF4-FFF2-40B4-BE49-F238E27FC236}">
                <a16:creationId xmlns:a16="http://schemas.microsoft.com/office/drawing/2014/main" id="{6D114580-0401-462A-9566-FFC6DD8185A2}"/>
              </a:ext>
            </a:extLst>
          </p:cNvPr>
          <p:cNvSpPr txBox="1"/>
          <p:nvPr/>
        </p:nvSpPr>
        <p:spPr>
          <a:xfrm>
            <a:off x="5953237" y="3241770"/>
            <a:ext cx="312906" cy="400110"/>
          </a:xfrm>
          <a:prstGeom prst="rect">
            <a:avLst/>
          </a:prstGeom>
          <a:noFill/>
        </p:spPr>
        <p:txBody>
          <a:bodyPr wrap="none" rtlCol="0">
            <a:spAutoFit/>
          </a:bodyPr>
          <a:lstStyle/>
          <a:p>
            <a:r>
              <a:rPr lang="en-US" sz="2000" dirty="0"/>
              <a:t>4</a:t>
            </a:r>
          </a:p>
        </p:txBody>
      </p:sp>
      <p:sp>
        <p:nvSpPr>
          <p:cNvPr id="11" name="TextBox 10">
            <a:extLst>
              <a:ext uri="{FF2B5EF4-FFF2-40B4-BE49-F238E27FC236}">
                <a16:creationId xmlns:a16="http://schemas.microsoft.com/office/drawing/2014/main" id="{050CFD1C-5CA0-45EE-85EE-CB5E8E0CBE8B}"/>
              </a:ext>
            </a:extLst>
          </p:cNvPr>
          <p:cNvSpPr txBox="1"/>
          <p:nvPr/>
        </p:nvSpPr>
        <p:spPr>
          <a:xfrm>
            <a:off x="6266143" y="3241770"/>
            <a:ext cx="441146" cy="400110"/>
          </a:xfrm>
          <a:prstGeom prst="rect">
            <a:avLst/>
          </a:prstGeom>
          <a:noFill/>
        </p:spPr>
        <p:txBody>
          <a:bodyPr wrap="none" rtlCol="0">
            <a:spAutoFit/>
          </a:bodyPr>
          <a:lstStyle/>
          <a:p>
            <a:r>
              <a:rPr lang="en-US" sz="2000" dirty="0"/>
              <a:t>14</a:t>
            </a:r>
          </a:p>
        </p:txBody>
      </p:sp>
      <p:cxnSp>
        <p:nvCxnSpPr>
          <p:cNvPr id="12" name="Straight Connector 11">
            <a:extLst>
              <a:ext uri="{FF2B5EF4-FFF2-40B4-BE49-F238E27FC236}">
                <a16:creationId xmlns:a16="http://schemas.microsoft.com/office/drawing/2014/main" id="{3725227E-325E-4FD0-B0B2-0E1BDCED9D6B}"/>
              </a:ext>
            </a:extLst>
          </p:cNvPr>
          <p:cNvCxnSpPr/>
          <p:nvPr/>
        </p:nvCxnSpPr>
        <p:spPr bwMode="auto">
          <a:xfrm flipV="1">
            <a:off x="5921575" y="3687855"/>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05F0A639-930E-420A-AEAB-F1897D098090}"/>
              </a:ext>
            </a:extLst>
          </p:cNvPr>
          <p:cNvCxnSpPr/>
          <p:nvPr/>
        </p:nvCxnSpPr>
        <p:spPr bwMode="auto">
          <a:xfrm flipV="1">
            <a:off x="6314609" y="3681493"/>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15" name="Rectangle 3">
            <a:extLst>
              <a:ext uri="{FF2B5EF4-FFF2-40B4-BE49-F238E27FC236}">
                <a16:creationId xmlns:a16="http://schemas.microsoft.com/office/drawing/2014/main" id="{097099FC-C1AA-4404-B1C6-BDB18030BC7A}"/>
              </a:ext>
            </a:extLst>
          </p:cNvPr>
          <p:cNvSpPr txBox="1">
            <a:spLocks noChangeArrowheads="1"/>
          </p:cNvSpPr>
          <p:nvPr/>
        </p:nvSpPr>
        <p:spPr bwMode="auto">
          <a:xfrm>
            <a:off x="3363300" y="3483514"/>
            <a:ext cx="1204206"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8  6 </a:t>
            </a:r>
            <a:br>
              <a:rPr lang="en-US" altLang="en-US" kern="0" dirty="0"/>
            </a:br>
            <a:r>
              <a:rPr lang="en-US" altLang="en-US" u="sng" kern="0" dirty="0"/>
              <a:t>– 3  2</a:t>
            </a:r>
          </a:p>
        </p:txBody>
      </p:sp>
      <p:sp>
        <p:nvSpPr>
          <p:cNvPr id="16" name="Rectangle 15">
            <a:extLst>
              <a:ext uri="{FF2B5EF4-FFF2-40B4-BE49-F238E27FC236}">
                <a16:creationId xmlns:a16="http://schemas.microsoft.com/office/drawing/2014/main" id="{07FC72BB-9291-4C5C-B216-038972EEFFB1}"/>
              </a:ext>
            </a:extLst>
          </p:cNvPr>
          <p:cNvSpPr/>
          <p:nvPr/>
        </p:nvSpPr>
        <p:spPr>
          <a:xfrm>
            <a:off x="3363300" y="2665793"/>
            <a:ext cx="1204206" cy="523220"/>
          </a:xfrm>
          <a:prstGeom prst="rect">
            <a:avLst/>
          </a:prstGeom>
        </p:spPr>
        <p:txBody>
          <a:bodyPr wrap="square">
            <a:spAutoFit/>
          </a:bodyPr>
          <a:lstStyle/>
          <a:p>
            <a:r>
              <a:rPr lang="en-US" b="1" dirty="0">
                <a:solidFill>
                  <a:schemeClr val="tx1"/>
                </a:solidFill>
                <a:cs typeface="Times New Roman" panose="02020603050405020304" pitchFamily="18" charset="0"/>
              </a:rPr>
              <a:t>Step 1</a:t>
            </a:r>
          </a:p>
        </p:txBody>
      </p:sp>
      <p:sp>
        <p:nvSpPr>
          <p:cNvPr id="3" name="TextBox 2">
            <a:extLst>
              <a:ext uri="{FF2B5EF4-FFF2-40B4-BE49-F238E27FC236}">
                <a16:creationId xmlns:a16="http://schemas.microsoft.com/office/drawing/2014/main" id="{E2F73C56-B267-4D6B-8921-ECA761CACBD9}"/>
              </a:ext>
            </a:extLst>
          </p:cNvPr>
          <p:cNvSpPr txBox="1"/>
          <p:nvPr/>
        </p:nvSpPr>
        <p:spPr>
          <a:xfrm>
            <a:off x="3603765" y="4352925"/>
            <a:ext cx="723275" cy="523220"/>
          </a:xfrm>
          <a:prstGeom prst="rect">
            <a:avLst/>
          </a:prstGeom>
          <a:noFill/>
        </p:spPr>
        <p:txBody>
          <a:bodyPr wrap="none" rtlCol="0">
            <a:spAutoFit/>
          </a:bodyPr>
          <a:lstStyle/>
          <a:p>
            <a:r>
              <a:rPr lang="en-US" dirty="0">
                <a:solidFill>
                  <a:schemeClr val="tx1"/>
                </a:solidFill>
              </a:rPr>
              <a:t>5  4</a:t>
            </a:r>
          </a:p>
        </p:txBody>
      </p:sp>
      <p:sp>
        <p:nvSpPr>
          <p:cNvPr id="18" name="TextBox 17">
            <a:extLst>
              <a:ext uri="{FF2B5EF4-FFF2-40B4-BE49-F238E27FC236}">
                <a16:creationId xmlns:a16="http://schemas.microsoft.com/office/drawing/2014/main" id="{2124EFDF-696F-4AE0-A286-149ACF07FAB2}"/>
              </a:ext>
            </a:extLst>
          </p:cNvPr>
          <p:cNvSpPr txBox="1"/>
          <p:nvPr/>
        </p:nvSpPr>
        <p:spPr>
          <a:xfrm>
            <a:off x="5904505" y="4311236"/>
            <a:ext cx="723275" cy="523220"/>
          </a:xfrm>
          <a:prstGeom prst="rect">
            <a:avLst/>
          </a:prstGeom>
          <a:noFill/>
        </p:spPr>
        <p:txBody>
          <a:bodyPr wrap="none" rtlCol="0">
            <a:spAutoFit/>
          </a:bodyPr>
          <a:lstStyle/>
          <a:p>
            <a:r>
              <a:rPr lang="en-US" dirty="0">
                <a:solidFill>
                  <a:schemeClr val="tx1"/>
                </a:solidFill>
              </a:rPr>
              <a:t>2  9</a:t>
            </a:r>
          </a:p>
        </p:txBody>
      </p:sp>
      <p:sp>
        <p:nvSpPr>
          <p:cNvPr id="4" name="Rectangle 3">
            <a:extLst>
              <a:ext uri="{FF2B5EF4-FFF2-40B4-BE49-F238E27FC236}">
                <a16:creationId xmlns:a16="http://schemas.microsoft.com/office/drawing/2014/main" id="{B42704C1-AA30-4268-ACBA-FAED2F206B35}"/>
              </a:ext>
            </a:extLst>
          </p:cNvPr>
          <p:cNvSpPr/>
          <p:nvPr/>
        </p:nvSpPr>
        <p:spPr>
          <a:xfrm>
            <a:off x="1098012" y="5108214"/>
            <a:ext cx="9748664" cy="954107"/>
          </a:xfrm>
          <a:prstGeom prst="rect">
            <a:avLst/>
          </a:prstGeom>
        </p:spPr>
        <p:txBody>
          <a:bodyPr wrap="square">
            <a:spAutoFit/>
          </a:bodyPr>
          <a:lstStyle/>
          <a:p>
            <a:r>
              <a:rPr lang="en-US" dirty="0">
                <a:cs typeface="Times New Roman" panose="02020603050405020304" pitchFamily="18" charset="0"/>
              </a:rPr>
              <a:t>The missing dimension </a:t>
            </a:r>
            <a:r>
              <a:rPr lang="en-US" i="1" dirty="0">
                <a:cs typeface="Times New Roman" panose="02020603050405020304" pitchFamily="18" charset="0"/>
              </a:rPr>
              <a:t>L </a:t>
            </a:r>
            <a:r>
              <a:rPr lang="en-US" dirty="0">
                <a:cs typeface="Times New Roman" panose="02020603050405020304" pitchFamily="18" charset="0"/>
              </a:rPr>
              <a:t>is 29 mm. </a:t>
            </a:r>
            <a:br>
              <a:rPr lang="en-US" dirty="0">
                <a:cs typeface="Times New Roman" panose="02020603050405020304" pitchFamily="18" charset="0"/>
              </a:rPr>
            </a:br>
            <a:r>
              <a:rPr lang="en-US" dirty="0">
                <a:cs typeface="Times New Roman" panose="02020603050405020304" pitchFamily="18" charset="0"/>
              </a:rPr>
              <a:t>This is very close to our estimate of 30 mm.</a:t>
            </a:r>
          </a:p>
        </p:txBody>
      </p:sp>
      <p:sp>
        <p:nvSpPr>
          <p:cNvPr id="19" name="TextBox 18">
            <a:extLst>
              <a:ext uri="{FF2B5EF4-FFF2-40B4-BE49-F238E27FC236}">
                <a16:creationId xmlns:a16="http://schemas.microsoft.com/office/drawing/2014/main" id="{7E6177E6-A369-466A-B3A4-80A0C5E5E184}"/>
              </a:ext>
            </a:extLst>
          </p:cNvPr>
          <p:cNvSpPr txBox="1"/>
          <p:nvPr/>
        </p:nvSpPr>
        <p:spPr>
          <a:xfrm>
            <a:off x="1098012" y="893495"/>
            <a:ext cx="4510658" cy="523220"/>
          </a:xfrm>
          <a:prstGeom prst="rect">
            <a:avLst/>
          </a:prstGeom>
          <a:noFill/>
        </p:spPr>
        <p:txBody>
          <a:bodyPr wrap="none" rtlCol="0">
            <a:spAutoFit/>
          </a:bodyPr>
          <a:lstStyle/>
          <a:p>
            <a:r>
              <a:rPr lang="en-US" i="1" dirty="0"/>
              <a:t>L</a:t>
            </a:r>
            <a:r>
              <a:rPr lang="en-US" dirty="0"/>
              <a:t> = 86 mm – 32 mm – 25 mm</a:t>
            </a:r>
          </a:p>
        </p:txBody>
      </p:sp>
      <p:sp>
        <p:nvSpPr>
          <p:cNvPr id="20" name="Rectangle 19">
            <a:extLst>
              <a:ext uri="{FF2B5EF4-FFF2-40B4-BE49-F238E27FC236}">
                <a16:creationId xmlns:a16="http://schemas.microsoft.com/office/drawing/2014/main" id="{D650BDE6-A9B0-4D71-954A-5CDA4EA7D78C}"/>
              </a:ext>
            </a:extLst>
          </p:cNvPr>
          <p:cNvSpPr/>
          <p:nvPr/>
        </p:nvSpPr>
        <p:spPr>
          <a:xfrm>
            <a:off x="1098012" y="1640571"/>
            <a:ext cx="4286751" cy="523220"/>
          </a:xfrm>
          <a:prstGeom prst="rect">
            <a:avLst/>
          </a:prstGeom>
        </p:spPr>
        <p:txBody>
          <a:bodyPr wrap="none">
            <a:spAutoFit/>
          </a:bodyPr>
          <a:lstStyle/>
          <a:p>
            <a:r>
              <a:rPr lang="en-US" b="1" dirty="0">
                <a:cs typeface="Times New Roman" panose="02020603050405020304" pitchFamily="18" charset="0"/>
              </a:rPr>
              <a:t>Estimate: </a:t>
            </a:r>
            <a:r>
              <a:rPr lang="en-US" dirty="0">
                <a:cs typeface="Times New Roman" panose="02020603050405020304" pitchFamily="18" charset="0"/>
              </a:rPr>
              <a:t>90 </a:t>
            </a:r>
            <a:r>
              <a:rPr lang="en-US" dirty="0"/>
              <a:t>–</a:t>
            </a:r>
            <a:r>
              <a:rPr lang="en-US" dirty="0">
                <a:cs typeface="Times New Roman" panose="02020603050405020304" pitchFamily="18" charset="0"/>
              </a:rPr>
              <a:t> 30 </a:t>
            </a:r>
            <a:r>
              <a:rPr lang="en-US" dirty="0"/>
              <a:t>–</a:t>
            </a:r>
            <a:r>
              <a:rPr lang="en-US" dirty="0">
                <a:cs typeface="Times New Roman" panose="02020603050405020304" pitchFamily="18" charset="0"/>
              </a:rPr>
              <a:t> 30 = 30</a:t>
            </a:r>
          </a:p>
        </p:txBody>
      </p:sp>
    </p:spTree>
    <p:extLst>
      <p:ext uri="{BB962C8B-B14F-4D97-AF65-F5344CB8AC3E}">
        <p14:creationId xmlns:p14="http://schemas.microsoft.com/office/powerpoint/2010/main" val="282309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0" grpId="0"/>
      <p:bldP spid="11" grpId="0"/>
      <p:bldP spid="15" grpId="0"/>
      <p:bldP spid="16" grpId="0"/>
      <p:bldP spid="3" grpId="0"/>
      <p:bldP spid="18"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a:t>
            </a:r>
          </a:p>
        </p:txBody>
      </p:sp>
      <p:sp>
        <p:nvSpPr>
          <p:cNvPr id="2" name="Rectangle 1">
            <a:extLst>
              <a:ext uri="{FF2B5EF4-FFF2-40B4-BE49-F238E27FC236}">
                <a16:creationId xmlns:a16="http://schemas.microsoft.com/office/drawing/2014/main" id="{29DA4D21-0EF3-4070-A652-2D0BC2882423}"/>
              </a:ext>
            </a:extLst>
          </p:cNvPr>
          <p:cNvSpPr/>
          <p:nvPr/>
        </p:nvSpPr>
        <p:spPr>
          <a:xfrm>
            <a:off x="315310" y="863039"/>
            <a:ext cx="11319642" cy="1815882"/>
          </a:xfrm>
          <a:prstGeom prst="rect">
            <a:avLst/>
          </a:prstGeom>
        </p:spPr>
        <p:txBody>
          <a:bodyPr wrap="square">
            <a:spAutoFit/>
          </a:bodyPr>
          <a:lstStyle/>
          <a:p>
            <a:r>
              <a:rPr lang="en-US" dirty="0">
                <a:solidFill>
                  <a:schemeClr val="tx1"/>
                </a:solidFill>
              </a:rPr>
              <a:t>When consumers purchase new automobiles these days, they are often faced with the decision of whether to buy the hybrid version of a particular car. The hybrid version usually costs more but saves money over time because of lower fuel costs.</a:t>
            </a:r>
            <a:endParaRPr lang="en-US"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72021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 Continued</a:t>
            </a:r>
          </a:p>
        </p:txBody>
      </p:sp>
      <p:sp>
        <p:nvSpPr>
          <p:cNvPr id="3" name="Rectangle 2">
            <a:extLst>
              <a:ext uri="{FF2B5EF4-FFF2-40B4-BE49-F238E27FC236}">
                <a16:creationId xmlns:a16="http://schemas.microsoft.com/office/drawing/2014/main" id="{E3E9E62F-C3E2-4DDF-BB24-44DF72E13ED5}"/>
              </a:ext>
            </a:extLst>
          </p:cNvPr>
          <p:cNvSpPr/>
          <p:nvPr/>
        </p:nvSpPr>
        <p:spPr>
          <a:xfrm>
            <a:off x="404210" y="1034353"/>
            <a:ext cx="11561380" cy="1815882"/>
          </a:xfrm>
          <a:prstGeom prst="rect">
            <a:avLst/>
          </a:prstGeom>
        </p:spPr>
        <p:txBody>
          <a:bodyPr wrap="square">
            <a:spAutoFit/>
          </a:bodyPr>
          <a:lstStyle/>
          <a:p>
            <a:r>
              <a:rPr lang="en-US" dirty="0">
                <a:solidFill>
                  <a:schemeClr val="tx1"/>
                </a:solidFill>
                <a:cs typeface="Times New Roman" panose="02020603050405020304" pitchFamily="18" charset="0"/>
              </a:rPr>
              <a:t>Suppose that a potential car buyer is deciding between a Toyota Camry and a Camry Hybrid. He estimates that he will keep the car at least 5 years and then sell it. He wants to know if the hybrid model will save him money and, if so, how much. The dealer provides him with the following information:</a:t>
            </a:r>
          </a:p>
        </p:txBody>
      </p:sp>
      <p:pic>
        <p:nvPicPr>
          <p:cNvPr id="5" name="Picture 4" descr="A screenshot of a cell phone&#10;&#10;Description generated with very high confidence">
            <a:extLst>
              <a:ext uri="{FF2B5EF4-FFF2-40B4-BE49-F238E27FC236}">
                <a16:creationId xmlns:a16="http://schemas.microsoft.com/office/drawing/2014/main" id="{794CF96F-CFC7-48A1-86A8-140A3966A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262" y="3030210"/>
            <a:ext cx="9592075" cy="2564897"/>
          </a:xfrm>
          <a:prstGeom prst="rect">
            <a:avLst/>
          </a:prstGeom>
        </p:spPr>
      </p:pic>
    </p:spTree>
    <p:extLst>
      <p:ext uri="{BB962C8B-B14F-4D97-AF65-F5344CB8AC3E}">
        <p14:creationId xmlns:p14="http://schemas.microsoft.com/office/powerpoint/2010/main" val="337205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 Continued</a:t>
            </a:r>
          </a:p>
        </p:txBody>
      </p:sp>
      <p:sp>
        <p:nvSpPr>
          <p:cNvPr id="3" name="Rectangle 2">
            <a:extLst>
              <a:ext uri="{FF2B5EF4-FFF2-40B4-BE49-F238E27FC236}">
                <a16:creationId xmlns:a16="http://schemas.microsoft.com/office/drawing/2014/main" id="{E3E9E62F-C3E2-4DDF-BB24-44DF72E13ED5}"/>
              </a:ext>
            </a:extLst>
          </p:cNvPr>
          <p:cNvSpPr/>
          <p:nvPr/>
        </p:nvSpPr>
        <p:spPr>
          <a:xfrm>
            <a:off x="404210" y="1034353"/>
            <a:ext cx="11561380" cy="1815882"/>
          </a:xfrm>
          <a:prstGeom prst="rect">
            <a:avLst/>
          </a:prstGeom>
        </p:spPr>
        <p:txBody>
          <a:bodyPr wrap="square">
            <a:spAutoFit/>
          </a:bodyPr>
          <a:lstStyle/>
          <a:p>
            <a:r>
              <a:rPr lang="en-US" dirty="0"/>
              <a:t>We can use these figures to get a rough estimate of the total </a:t>
            </a:r>
            <a:r>
              <a:rPr lang="en-US" b="1" dirty="0"/>
              <a:t>5-year cost </a:t>
            </a:r>
            <a:r>
              <a:rPr lang="en-US" dirty="0"/>
              <a:t>of each model.</a:t>
            </a:r>
          </a:p>
          <a:p>
            <a:r>
              <a:rPr lang="en-US" b="1" dirty="0"/>
              <a:t>First, </a:t>
            </a:r>
            <a:r>
              <a:rPr lang="en-US" dirty="0"/>
              <a:t>find the sum of the expenditures: The sales price, fuel cost, insurance and</a:t>
            </a:r>
          </a:p>
          <a:p>
            <a:r>
              <a:rPr lang="en-US" dirty="0"/>
              <a:t>fees, and maintenance and repairs.</a:t>
            </a:r>
            <a:endParaRPr lang="en-US" dirty="0">
              <a:solidFill>
                <a:schemeClr val="tx1"/>
              </a:solidFill>
              <a:cs typeface="Times New Roman" panose="02020603050405020304" pitchFamily="18" charset="0"/>
            </a:endParaRPr>
          </a:p>
        </p:txBody>
      </p:sp>
      <p:pic>
        <p:nvPicPr>
          <p:cNvPr id="5" name="Picture 4" descr="A screenshot of a cell phone&#10;&#10;Description generated with very high confidence">
            <a:extLst>
              <a:ext uri="{FF2B5EF4-FFF2-40B4-BE49-F238E27FC236}">
                <a16:creationId xmlns:a16="http://schemas.microsoft.com/office/drawing/2014/main" id="{794CF96F-CFC7-48A1-86A8-140A3966A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171" y="3030210"/>
            <a:ext cx="9592075" cy="2564897"/>
          </a:xfrm>
          <a:prstGeom prst="rect">
            <a:avLst/>
          </a:prstGeom>
        </p:spPr>
      </p:pic>
      <p:pic>
        <p:nvPicPr>
          <p:cNvPr id="4" name="Picture 3" descr="A screenshot of a cell phone&#10;&#10;Description generated with very high confidence">
            <a:extLst>
              <a:ext uri="{FF2B5EF4-FFF2-40B4-BE49-F238E27FC236}">
                <a16:creationId xmlns:a16="http://schemas.microsoft.com/office/drawing/2014/main" id="{89031BE0-90D6-400E-A657-441D57A4C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10" y="2903827"/>
            <a:ext cx="5478785" cy="2817661"/>
          </a:xfrm>
          <a:prstGeom prst="rect">
            <a:avLst/>
          </a:prstGeom>
        </p:spPr>
      </p:pic>
    </p:spTree>
    <p:extLst>
      <p:ext uri="{BB962C8B-B14F-4D97-AF65-F5344CB8AC3E}">
        <p14:creationId xmlns:p14="http://schemas.microsoft.com/office/powerpoint/2010/main" val="301173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1425678" y="1337185"/>
            <a:ext cx="9350477" cy="4739149"/>
          </a:xfrm>
        </p:spPr>
        <p:txBody>
          <a:bodyPr/>
          <a:lstStyle/>
          <a:p>
            <a:pPr marL="533400" indent="-533400" eaLnBrk="1" hangingPunct="1">
              <a:buFontTx/>
              <a:buChar char="•"/>
            </a:pPr>
            <a:r>
              <a:rPr lang="en-US" altLang="en-US" dirty="0"/>
              <a:t>Subtract Whole Numbers</a:t>
            </a:r>
          </a:p>
          <a:p>
            <a:pPr marL="533400" indent="-533400" eaLnBrk="1" hangingPunct="1">
              <a:buFontTx/>
              <a:buChar char="•"/>
            </a:pPr>
            <a:r>
              <a:rPr lang="en-US" altLang="en-US" dirty="0"/>
              <a:t>Solve Practical Applications </a:t>
            </a:r>
            <a:r>
              <a:rPr lang="en-US" altLang="en-US"/>
              <a:t>Involving Whole Numbers</a:t>
            </a:r>
            <a:endParaRPr lang="en-US" altLang="en-US" dirty="0"/>
          </a:p>
          <a:p>
            <a:pPr marL="533400" indent="-533400" eaLnBrk="1" hangingPunct="1">
              <a:buFontTx/>
              <a:buChar char="•"/>
            </a:pPr>
            <a:endParaRPr lang="en-US" altLang="en-US" dirty="0"/>
          </a:p>
        </p:txBody>
      </p:sp>
      <p:sp>
        <p:nvSpPr>
          <p:cNvPr id="6147" name="Rectangle 3"/>
          <p:cNvSpPr>
            <a:spLocks noGrp="1" noChangeArrowheads="1"/>
          </p:cNvSpPr>
          <p:nvPr>
            <p:ph type="title" idx="4294967295"/>
          </p:nvPr>
        </p:nvSpPr>
        <p:spPr>
          <a:xfrm>
            <a:off x="1524000" y="206478"/>
            <a:ext cx="9144000" cy="808038"/>
          </a:xfrm>
        </p:spPr>
        <p:txBody>
          <a:bodyPr/>
          <a:lstStyle/>
          <a:p>
            <a:pPr eaLnBrk="1" hangingPunct="1">
              <a:tabLst>
                <a:tab pos="8694738" algn="r"/>
              </a:tabLst>
            </a:pPr>
            <a:r>
              <a:rPr lang="en-US" altLang="en-US" dirty="0"/>
              <a:t>Objectives: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 Continued</a:t>
            </a:r>
          </a:p>
        </p:txBody>
      </p:sp>
      <p:sp>
        <p:nvSpPr>
          <p:cNvPr id="3" name="Rectangle 2">
            <a:extLst>
              <a:ext uri="{FF2B5EF4-FFF2-40B4-BE49-F238E27FC236}">
                <a16:creationId xmlns:a16="http://schemas.microsoft.com/office/drawing/2014/main" id="{E3E9E62F-C3E2-4DDF-BB24-44DF72E13ED5}"/>
              </a:ext>
            </a:extLst>
          </p:cNvPr>
          <p:cNvSpPr/>
          <p:nvPr/>
        </p:nvSpPr>
        <p:spPr>
          <a:xfrm>
            <a:off x="315310" y="1540591"/>
            <a:ext cx="11561380" cy="523220"/>
          </a:xfrm>
          <a:prstGeom prst="rect">
            <a:avLst/>
          </a:prstGeom>
        </p:spPr>
        <p:txBody>
          <a:bodyPr wrap="square">
            <a:spAutoFit/>
          </a:bodyPr>
          <a:lstStyle/>
          <a:p>
            <a:r>
              <a:rPr lang="en-US" b="1" dirty="0"/>
              <a:t>Then, </a:t>
            </a:r>
            <a:r>
              <a:rPr lang="en-US" dirty="0"/>
              <a:t>subtract the 5-year resale values from these results.</a:t>
            </a:r>
            <a:endParaRPr lang="en-US" dirty="0">
              <a:solidFill>
                <a:schemeClr val="tx1"/>
              </a:solidFill>
              <a:cs typeface="Times New Roman" panose="02020603050405020304" pitchFamily="18" charset="0"/>
            </a:endParaRPr>
          </a:p>
        </p:txBody>
      </p:sp>
      <p:pic>
        <p:nvPicPr>
          <p:cNvPr id="6" name="Picture 5" descr="A screenshot of a cell phone&#10;&#10;Description generated with very high confidence">
            <a:extLst>
              <a:ext uri="{FF2B5EF4-FFF2-40B4-BE49-F238E27FC236}">
                <a16:creationId xmlns:a16="http://schemas.microsoft.com/office/drawing/2014/main" id="{B17F588B-975E-408D-A6CD-142FAE9B1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995" y="3237605"/>
            <a:ext cx="5797703" cy="2150103"/>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A72670AC-0BF6-434D-BEAA-9300CF20B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10" y="2903827"/>
            <a:ext cx="5478785" cy="2817661"/>
          </a:xfrm>
          <a:prstGeom prst="rect">
            <a:avLst/>
          </a:prstGeom>
        </p:spPr>
      </p:pic>
    </p:spTree>
    <p:extLst>
      <p:ext uri="{BB962C8B-B14F-4D97-AF65-F5344CB8AC3E}">
        <p14:creationId xmlns:p14="http://schemas.microsoft.com/office/powerpoint/2010/main" val="190033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 Continued</a:t>
            </a:r>
          </a:p>
        </p:txBody>
      </p:sp>
      <p:sp>
        <p:nvSpPr>
          <p:cNvPr id="3" name="Rectangle 2">
            <a:extLst>
              <a:ext uri="{FF2B5EF4-FFF2-40B4-BE49-F238E27FC236}">
                <a16:creationId xmlns:a16="http://schemas.microsoft.com/office/drawing/2014/main" id="{E3E9E62F-C3E2-4DDF-BB24-44DF72E13ED5}"/>
              </a:ext>
            </a:extLst>
          </p:cNvPr>
          <p:cNvSpPr/>
          <p:nvPr/>
        </p:nvSpPr>
        <p:spPr>
          <a:xfrm>
            <a:off x="404210" y="1034353"/>
            <a:ext cx="11561380" cy="1384995"/>
          </a:xfrm>
          <a:prstGeom prst="rect">
            <a:avLst/>
          </a:prstGeom>
        </p:spPr>
        <p:txBody>
          <a:bodyPr wrap="square">
            <a:spAutoFit/>
          </a:bodyPr>
          <a:lstStyle/>
          <a:p>
            <a:r>
              <a:rPr lang="en-US" dirty="0"/>
              <a:t>These figures represent rough estimates of the total 5-year cost of each vehicle.</a:t>
            </a:r>
          </a:p>
          <a:p>
            <a:r>
              <a:rPr lang="en-US" dirty="0"/>
              <a:t>They show that if the buyer keeps the car he chooses for at least 5 years and then sells it, choosing the non-hybrid Camry LE will save him money.</a:t>
            </a:r>
            <a:endParaRPr lang="en-US" dirty="0">
              <a:solidFill>
                <a:schemeClr val="tx1"/>
              </a:solidFill>
              <a:cs typeface="Times New Roman" panose="02020603050405020304" pitchFamily="18" charset="0"/>
            </a:endParaRPr>
          </a:p>
        </p:txBody>
      </p:sp>
      <p:pic>
        <p:nvPicPr>
          <p:cNvPr id="6" name="Picture 5" descr="A screenshot of a cell phone&#10;&#10;Description generated with very high confidence">
            <a:extLst>
              <a:ext uri="{FF2B5EF4-FFF2-40B4-BE49-F238E27FC236}">
                <a16:creationId xmlns:a16="http://schemas.microsoft.com/office/drawing/2014/main" id="{B17F588B-975E-408D-A6CD-142FAE9B1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143" y="2894705"/>
            <a:ext cx="5797703" cy="2150103"/>
          </a:xfrm>
          <a:prstGeom prst="rect">
            <a:avLst/>
          </a:prstGeom>
        </p:spPr>
      </p:pic>
    </p:spTree>
    <p:extLst>
      <p:ext uri="{BB962C8B-B14F-4D97-AF65-F5344CB8AC3E}">
        <p14:creationId xmlns:p14="http://schemas.microsoft.com/office/powerpoint/2010/main" val="368981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 Continued</a:t>
            </a:r>
          </a:p>
        </p:txBody>
      </p:sp>
      <p:sp>
        <p:nvSpPr>
          <p:cNvPr id="3" name="Rectangle 2">
            <a:extLst>
              <a:ext uri="{FF2B5EF4-FFF2-40B4-BE49-F238E27FC236}">
                <a16:creationId xmlns:a16="http://schemas.microsoft.com/office/drawing/2014/main" id="{E3E9E62F-C3E2-4DDF-BB24-44DF72E13ED5}"/>
              </a:ext>
            </a:extLst>
          </p:cNvPr>
          <p:cNvSpPr/>
          <p:nvPr/>
        </p:nvSpPr>
        <p:spPr>
          <a:xfrm>
            <a:off x="404210" y="1034353"/>
            <a:ext cx="11561380" cy="954107"/>
          </a:xfrm>
          <a:prstGeom prst="rect">
            <a:avLst/>
          </a:prstGeom>
        </p:spPr>
        <p:txBody>
          <a:bodyPr wrap="square">
            <a:spAutoFit/>
          </a:bodyPr>
          <a:lstStyle/>
          <a:p>
            <a:r>
              <a:rPr lang="en-US" b="1" dirty="0"/>
              <a:t>Finally, </a:t>
            </a:r>
            <a:r>
              <a:rPr lang="en-US" dirty="0"/>
              <a:t>find the difference between these two costs to find the total amount of savings.</a:t>
            </a:r>
            <a:endParaRPr lang="en-US" dirty="0">
              <a:solidFill>
                <a:schemeClr val="tx1"/>
              </a:solidFill>
              <a:cs typeface="Times New Roman" panose="02020603050405020304" pitchFamily="18" charset="0"/>
            </a:endParaRPr>
          </a:p>
        </p:txBody>
      </p:sp>
      <p:sp>
        <p:nvSpPr>
          <p:cNvPr id="2" name="TextBox 1">
            <a:extLst>
              <a:ext uri="{FF2B5EF4-FFF2-40B4-BE49-F238E27FC236}">
                <a16:creationId xmlns:a16="http://schemas.microsoft.com/office/drawing/2014/main" id="{6D8F0454-FAE1-4B7A-AADF-378BE2C9D3B9}"/>
              </a:ext>
            </a:extLst>
          </p:cNvPr>
          <p:cNvSpPr txBox="1"/>
          <p:nvPr/>
        </p:nvSpPr>
        <p:spPr>
          <a:xfrm>
            <a:off x="2286000" y="2159000"/>
            <a:ext cx="2960041" cy="954107"/>
          </a:xfrm>
          <a:prstGeom prst="rect">
            <a:avLst/>
          </a:prstGeom>
          <a:noFill/>
        </p:spPr>
        <p:txBody>
          <a:bodyPr wrap="none" rtlCol="0">
            <a:spAutoFit/>
          </a:bodyPr>
          <a:lstStyle/>
          <a:p>
            <a:r>
              <a:rPr lang="en-US" dirty="0">
                <a:solidFill>
                  <a:schemeClr val="tx1"/>
                </a:solidFill>
              </a:rPr>
              <a:t>Camry Hybrid LE:</a:t>
            </a:r>
          </a:p>
          <a:p>
            <a:r>
              <a:rPr lang="en-US" dirty="0">
                <a:solidFill>
                  <a:schemeClr val="tx1"/>
                </a:solidFill>
              </a:rPr>
              <a:t>Toyota Camry LE: </a:t>
            </a:r>
          </a:p>
        </p:txBody>
      </p:sp>
      <p:sp>
        <p:nvSpPr>
          <p:cNvPr id="7" name="Rectangle 3">
            <a:extLst>
              <a:ext uri="{FF2B5EF4-FFF2-40B4-BE49-F238E27FC236}">
                <a16:creationId xmlns:a16="http://schemas.microsoft.com/office/drawing/2014/main" id="{CAFD4500-9D5B-44B3-97D6-2F8BAF99F646}"/>
              </a:ext>
            </a:extLst>
          </p:cNvPr>
          <p:cNvSpPr txBox="1">
            <a:spLocks noChangeArrowheads="1"/>
          </p:cNvSpPr>
          <p:nvPr/>
        </p:nvSpPr>
        <p:spPr bwMode="auto">
          <a:xfrm>
            <a:off x="5582796" y="2159000"/>
            <a:ext cx="1707003"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$35975 </a:t>
            </a:r>
            <a:br>
              <a:rPr lang="en-US" altLang="en-US" kern="0" dirty="0"/>
            </a:br>
            <a:r>
              <a:rPr lang="en-US" altLang="en-US" u="sng" kern="0" dirty="0"/>
              <a:t>–   34285</a:t>
            </a:r>
          </a:p>
        </p:txBody>
      </p:sp>
      <p:sp>
        <p:nvSpPr>
          <p:cNvPr id="4" name="TextBox 3">
            <a:extLst>
              <a:ext uri="{FF2B5EF4-FFF2-40B4-BE49-F238E27FC236}">
                <a16:creationId xmlns:a16="http://schemas.microsoft.com/office/drawing/2014/main" id="{4ABDE492-3F8B-40EC-A312-436CB2222C92}"/>
              </a:ext>
            </a:extLst>
          </p:cNvPr>
          <p:cNvSpPr txBox="1"/>
          <p:nvPr/>
        </p:nvSpPr>
        <p:spPr>
          <a:xfrm>
            <a:off x="5805355" y="3028411"/>
            <a:ext cx="1261884" cy="523220"/>
          </a:xfrm>
          <a:prstGeom prst="rect">
            <a:avLst/>
          </a:prstGeom>
          <a:noFill/>
        </p:spPr>
        <p:txBody>
          <a:bodyPr wrap="none" rtlCol="0">
            <a:spAutoFit/>
          </a:bodyPr>
          <a:lstStyle/>
          <a:p>
            <a:r>
              <a:rPr lang="en-US" dirty="0">
                <a:solidFill>
                  <a:schemeClr val="tx1"/>
                </a:solidFill>
              </a:rPr>
              <a:t>$  1690</a:t>
            </a:r>
          </a:p>
        </p:txBody>
      </p:sp>
      <p:sp>
        <p:nvSpPr>
          <p:cNvPr id="5" name="Rectangle 4">
            <a:extLst>
              <a:ext uri="{FF2B5EF4-FFF2-40B4-BE49-F238E27FC236}">
                <a16:creationId xmlns:a16="http://schemas.microsoft.com/office/drawing/2014/main" id="{8BAC8D80-815F-4F33-A7F1-24BAD06E806E}"/>
              </a:ext>
            </a:extLst>
          </p:cNvPr>
          <p:cNvSpPr/>
          <p:nvPr/>
        </p:nvSpPr>
        <p:spPr>
          <a:xfrm>
            <a:off x="308702" y="3739421"/>
            <a:ext cx="11752395" cy="2246769"/>
          </a:xfrm>
          <a:prstGeom prst="rect">
            <a:avLst/>
          </a:prstGeom>
        </p:spPr>
        <p:txBody>
          <a:bodyPr wrap="square">
            <a:spAutoFit/>
          </a:bodyPr>
          <a:lstStyle/>
          <a:p>
            <a:r>
              <a:rPr lang="en-US" dirty="0">
                <a:cs typeface="Times New Roman" panose="02020603050405020304" pitchFamily="18" charset="0"/>
              </a:rPr>
              <a:t>Overall, the non-hybrid Camry LE will save the car buyer $1690 over 5 years</a:t>
            </a:r>
          </a:p>
          <a:p>
            <a:r>
              <a:rPr lang="en-US" dirty="0">
                <a:cs typeface="Times New Roman" panose="02020603050405020304" pitchFamily="18" charset="0"/>
              </a:rPr>
              <a:t>based on initial price, fuel costs, insurance and fees, maintenance and repairs,</a:t>
            </a:r>
          </a:p>
          <a:p>
            <a:r>
              <a:rPr lang="en-US" dirty="0">
                <a:cs typeface="Times New Roman" panose="02020603050405020304" pitchFamily="18" charset="0"/>
              </a:rPr>
              <a:t>and resale values. It should be noted that if the buyer decides to keep the car </a:t>
            </a:r>
            <a:br>
              <a:rPr lang="en-US" dirty="0">
                <a:cs typeface="Times New Roman" panose="02020603050405020304" pitchFamily="18" charset="0"/>
              </a:rPr>
            </a:br>
            <a:r>
              <a:rPr lang="en-US" dirty="0">
                <a:cs typeface="Times New Roman" panose="02020603050405020304" pitchFamily="18" charset="0"/>
              </a:rPr>
              <a:t>longer, the continued fuel savings of the hybrid might end up making that model a better buy.</a:t>
            </a:r>
          </a:p>
        </p:txBody>
      </p:sp>
    </p:spTree>
    <p:extLst>
      <p:ext uri="{BB962C8B-B14F-4D97-AF65-F5344CB8AC3E}">
        <p14:creationId xmlns:p14="http://schemas.microsoft.com/office/powerpoint/2010/main" val="56778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Subtraction</a:t>
            </a:r>
          </a:p>
        </p:txBody>
      </p:sp>
      <p:sp>
        <p:nvSpPr>
          <p:cNvPr id="8195" name="Text Box 5"/>
          <p:cNvSpPr txBox="1">
            <a:spLocks noChangeArrowheads="1"/>
          </p:cNvSpPr>
          <p:nvPr/>
        </p:nvSpPr>
        <p:spPr bwMode="auto">
          <a:xfrm>
            <a:off x="795437" y="1395414"/>
            <a:ext cx="7856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Subtraction is the reverse </a:t>
            </a:r>
            <a:r>
              <a:rPr lang="en-US" altLang="en-US"/>
              <a:t>of addition.</a:t>
            </a:r>
            <a:endParaRPr lang="en-US" altLang="en-US" dirty="0"/>
          </a:p>
        </p:txBody>
      </p:sp>
      <p:sp>
        <p:nvSpPr>
          <p:cNvPr id="4" name="Text Box 5">
            <a:extLst>
              <a:ext uri="{FF2B5EF4-FFF2-40B4-BE49-F238E27FC236}">
                <a16:creationId xmlns:a16="http://schemas.microsoft.com/office/drawing/2014/main" id="{CA33ED3C-C24D-4451-9C28-45E392E6F0C8}"/>
              </a:ext>
            </a:extLst>
          </p:cNvPr>
          <p:cNvSpPr txBox="1">
            <a:spLocks noChangeArrowheads="1"/>
          </p:cNvSpPr>
          <p:nvPr/>
        </p:nvSpPr>
        <p:spPr bwMode="auto">
          <a:xfrm>
            <a:off x="795437" y="2071034"/>
            <a:ext cx="31354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solidFill>
                  <a:srgbClr val="3333FF"/>
                </a:solidFill>
              </a:rPr>
              <a:t>Addition:      3 + 4 = </a:t>
            </a:r>
          </a:p>
        </p:txBody>
      </p:sp>
      <p:sp>
        <p:nvSpPr>
          <p:cNvPr id="5" name="Text Box 5">
            <a:extLst>
              <a:ext uri="{FF2B5EF4-FFF2-40B4-BE49-F238E27FC236}">
                <a16:creationId xmlns:a16="http://schemas.microsoft.com/office/drawing/2014/main" id="{9CFDC674-39FC-40EF-8924-165913597B0F}"/>
              </a:ext>
            </a:extLst>
          </p:cNvPr>
          <p:cNvSpPr txBox="1">
            <a:spLocks noChangeArrowheads="1"/>
          </p:cNvSpPr>
          <p:nvPr/>
        </p:nvSpPr>
        <p:spPr bwMode="auto">
          <a:xfrm>
            <a:off x="795437" y="2611176"/>
            <a:ext cx="3797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solidFill>
                  <a:srgbClr val="3333FF"/>
                </a:solidFill>
              </a:rPr>
              <a:t>Subtraction:  3 +       =  7 </a:t>
            </a:r>
          </a:p>
        </p:txBody>
      </p:sp>
      <p:sp>
        <p:nvSpPr>
          <p:cNvPr id="2" name="Rectangle 1">
            <a:extLst>
              <a:ext uri="{FF2B5EF4-FFF2-40B4-BE49-F238E27FC236}">
                <a16:creationId xmlns:a16="http://schemas.microsoft.com/office/drawing/2014/main" id="{873910BA-ECE6-448D-BF9A-7E2DC7CCF29A}"/>
              </a:ext>
            </a:extLst>
          </p:cNvPr>
          <p:cNvSpPr/>
          <p:nvPr/>
        </p:nvSpPr>
        <p:spPr bwMode="auto">
          <a:xfrm>
            <a:off x="3941375" y="2190753"/>
            <a:ext cx="325821" cy="325821"/>
          </a:xfrm>
          <a:prstGeom prst="rect">
            <a:avLst/>
          </a:prstGeom>
          <a:noFill/>
          <a:ln w="28575"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3333FF"/>
              </a:solidFill>
              <a:effectLst/>
              <a:latin typeface="Arial" charset="0"/>
            </a:endParaRPr>
          </a:p>
        </p:txBody>
      </p:sp>
      <p:sp>
        <p:nvSpPr>
          <p:cNvPr id="7" name="Rectangle 6">
            <a:extLst>
              <a:ext uri="{FF2B5EF4-FFF2-40B4-BE49-F238E27FC236}">
                <a16:creationId xmlns:a16="http://schemas.microsoft.com/office/drawing/2014/main" id="{5D319394-D527-4829-9CCC-509D23A28804}"/>
              </a:ext>
            </a:extLst>
          </p:cNvPr>
          <p:cNvSpPr/>
          <p:nvPr/>
        </p:nvSpPr>
        <p:spPr bwMode="auto">
          <a:xfrm>
            <a:off x="3400098" y="2732038"/>
            <a:ext cx="325821" cy="325821"/>
          </a:xfrm>
          <a:prstGeom prst="rect">
            <a:avLst/>
          </a:prstGeom>
          <a:noFill/>
          <a:ln w="28575"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3333FF"/>
              </a:solidFill>
              <a:effectLst/>
              <a:latin typeface="Arial" charset="0"/>
            </a:endParaRPr>
          </a:p>
        </p:txBody>
      </p:sp>
      <p:sp>
        <p:nvSpPr>
          <p:cNvPr id="8" name="Text Box 5">
            <a:extLst>
              <a:ext uri="{FF2B5EF4-FFF2-40B4-BE49-F238E27FC236}">
                <a16:creationId xmlns:a16="http://schemas.microsoft.com/office/drawing/2014/main" id="{FBCD4687-A96E-4A00-889A-746EEA33F5B2}"/>
              </a:ext>
            </a:extLst>
          </p:cNvPr>
          <p:cNvSpPr txBox="1">
            <a:spLocks noChangeArrowheads="1"/>
          </p:cNvSpPr>
          <p:nvPr/>
        </p:nvSpPr>
        <p:spPr bwMode="auto">
          <a:xfrm>
            <a:off x="2694228" y="3211226"/>
            <a:ext cx="12471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solidFill>
                  <a:srgbClr val="3333FF"/>
                </a:solidFill>
              </a:rPr>
              <a:t>7 – 3 = </a:t>
            </a:r>
          </a:p>
        </p:txBody>
      </p:sp>
      <p:sp>
        <p:nvSpPr>
          <p:cNvPr id="9" name="Rectangle 8">
            <a:extLst>
              <a:ext uri="{FF2B5EF4-FFF2-40B4-BE49-F238E27FC236}">
                <a16:creationId xmlns:a16="http://schemas.microsoft.com/office/drawing/2014/main" id="{7D0DA27E-9E3D-44A7-8B23-AE90F8587779}"/>
              </a:ext>
            </a:extLst>
          </p:cNvPr>
          <p:cNvSpPr/>
          <p:nvPr/>
        </p:nvSpPr>
        <p:spPr bwMode="auto">
          <a:xfrm>
            <a:off x="3930865" y="3325867"/>
            <a:ext cx="325821" cy="325821"/>
          </a:xfrm>
          <a:prstGeom prst="rect">
            <a:avLst/>
          </a:prstGeom>
          <a:noFill/>
          <a:ln w="28575"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3333FF"/>
              </a:solidFill>
              <a:effectLst/>
              <a:latin typeface="Arial" charset="0"/>
            </a:endParaRPr>
          </a:p>
        </p:txBody>
      </p:sp>
      <p:sp>
        <p:nvSpPr>
          <p:cNvPr id="3" name="Rectangle 2">
            <a:extLst>
              <a:ext uri="{FF2B5EF4-FFF2-40B4-BE49-F238E27FC236}">
                <a16:creationId xmlns:a16="http://schemas.microsoft.com/office/drawing/2014/main" id="{BD4B5332-28F5-48F2-8BD3-C7FBE00D6355}"/>
              </a:ext>
            </a:extLst>
          </p:cNvPr>
          <p:cNvSpPr/>
          <p:nvPr/>
        </p:nvSpPr>
        <p:spPr>
          <a:xfrm>
            <a:off x="688423" y="4925099"/>
            <a:ext cx="10641728" cy="523220"/>
          </a:xfrm>
          <a:prstGeom prst="rect">
            <a:avLst/>
          </a:prstGeom>
        </p:spPr>
        <p:txBody>
          <a:bodyPr wrap="square">
            <a:spAutoFit/>
          </a:bodyPr>
          <a:lstStyle/>
          <a:p>
            <a:r>
              <a:rPr lang="en-US" dirty="0">
                <a:solidFill>
                  <a:schemeClr val="tx1"/>
                </a:solidFill>
                <a:cs typeface="Times New Roman" panose="02020603050405020304" pitchFamily="18" charset="0"/>
              </a:rPr>
              <a:t>The </a:t>
            </a:r>
            <a:r>
              <a:rPr lang="en-US" b="1" dirty="0">
                <a:solidFill>
                  <a:schemeClr val="tx1"/>
                </a:solidFill>
                <a:cs typeface="Times New Roman" panose="02020603050405020304" pitchFamily="18" charset="0"/>
              </a:rPr>
              <a:t>difference </a:t>
            </a:r>
            <a:r>
              <a:rPr lang="en-US" dirty="0">
                <a:solidFill>
                  <a:schemeClr val="tx1"/>
                </a:solidFill>
                <a:cs typeface="Times New Roman" panose="02020603050405020304" pitchFamily="18" charset="0"/>
              </a:rPr>
              <a:t>is the name given to the answer in a subtraction problem.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P spid="7" grpId="0" animBg="1"/>
      <p:bldP spid="8" grpId="0"/>
      <p:bldP spid="9"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8678"/>
            <a:ext cx="2713703" cy="955675"/>
          </a:xfrm>
        </p:spPr>
        <p:txBody>
          <a:bodyPr/>
          <a:lstStyle/>
          <a:p>
            <a:r>
              <a:rPr lang="en-US" altLang="en-US" dirty="0"/>
              <a:t>Example</a:t>
            </a:r>
          </a:p>
        </p:txBody>
      </p:sp>
      <p:sp>
        <p:nvSpPr>
          <p:cNvPr id="20483" name="Rectangle 3"/>
          <p:cNvSpPr>
            <a:spLocks noGrp="1" noChangeArrowheads="1"/>
          </p:cNvSpPr>
          <p:nvPr>
            <p:ph type="body" idx="1"/>
          </p:nvPr>
        </p:nvSpPr>
        <p:spPr>
          <a:xfrm>
            <a:off x="545592" y="1044185"/>
            <a:ext cx="7113738" cy="1131021"/>
          </a:xfrm>
        </p:spPr>
        <p:txBody>
          <a:bodyPr/>
          <a:lstStyle/>
          <a:p>
            <a:pPr marL="0" indent="0">
              <a:buNone/>
            </a:pPr>
            <a:r>
              <a:rPr lang="en-US" dirty="0"/>
              <a:t>Here is a more difficult subtraction problem:</a:t>
            </a:r>
          </a:p>
          <a:p>
            <a:pPr marL="0" indent="0">
              <a:buNone/>
            </a:pPr>
            <a:r>
              <a:rPr lang="en-US" altLang="en-US" dirty="0"/>
              <a:t>47 – 23 = _____</a:t>
            </a:r>
          </a:p>
        </p:txBody>
      </p:sp>
      <p:sp>
        <p:nvSpPr>
          <p:cNvPr id="7" name="Rectangle 6">
            <a:extLst>
              <a:ext uri="{FF2B5EF4-FFF2-40B4-BE49-F238E27FC236}">
                <a16:creationId xmlns:a16="http://schemas.microsoft.com/office/drawing/2014/main" id="{3700E77F-70C9-44EE-8E2A-E5CD7AB1E9C7}"/>
              </a:ext>
            </a:extLst>
          </p:cNvPr>
          <p:cNvSpPr/>
          <p:nvPr/>
        </p:nvSpPr>
        <p:spPr>
          <a:xfrm>
            <a:off x="635740" y="2436816"/>
            <a:ext cx="8760542" cy="523220"/>
          </a:xfrm>
          <a:prstGeom prst="rect">
            <a:avLst/>
          </a:prstGeom>
        </p:spPr>
        <p:txBody>
          <a:bodyPr wrap="square">
            <a:spAutoFit/>
          </a:bodyPr>
          <a:lstStyle/>
          <a:p>
            <a:r>
              <a:rPr lang="en-US" dirty="0"/>
              <a:t>The </a:t>
            </a:r>
            <a:r>
              <a:rPr lang="en-US" b="1" dirty="0"/>
              <a:t>first </a:t>
            </a:r>
            <a:r>
              <a:rPr lang="en-US" dirty="0"/>
              <a:t>step is to estimate the answer.</a:t>
            </a:r>
            <a:endParaRPr lang="en-US" dirty="0">
              <a:cs typeface="Times New Roman" panose="02020603050405020304" pitchFamily="18" charset="0"/>
            </a:endParaRPr>
          </a:p>
        </p:txBody>
      </p:sp>
      <p:sp>
        <p:nvSpPr>
          <p:cNvPr id="12" name="Rectangle 11">
            <a:extLst>
              <a:ext uri="{FF2B5EF4-FFF2-40B4-BE49-F238E27FC236}">
                <a16:creationId xmlns:a16="http://schemas.microsoft.com/office/drawing/2014/main" id="{3F8E7910-5FEE-4B2D-ABF4-95E355A87573}"/>
              </a:ext>
            </a:extLst>
          </p:cNvPr>
          <p:cNvSpPr/>
          <p:nvPr/>
        </p:nvSpPr>
        <p:spPr>
          <a:xfrm>
            <a:off x="1785890" y="3167390"/>
            <a:ext cx="5119407" cy="523220"/>
          </a:xfrm>
          <a:prstGeom prst="rect">
            <a:avLst/>
          </a:prstGeom>
        </p:spPr>
        <p:txBody>
          <a:bodyPr wrap="square">
            <a:spAutoFit/>
          </a:bodyPr>
          <a:lstStyle/>
          <a:p>
            <a:r>
              <a:rPr lang="en-US" dirty="0">
                <a:cs typeface="Times New Roman" panose="02020603050405020304" pitchFamily="18" charset="0"/>
              </a:rPr>
              <a:t>47 – 23 is roughly 50 – 20 or 30.</a:t>
            </a:r>
          </a:p>
        </p:txBody>
      </p:sp>
      <p:sp>
        <p:nvSpPr>
          <p:cNvPr id="13" name="Rectangle 12">
            <a:extLst>
              <a:ext uri="{FF2B5EF4-FFF2-40B4-BE49-F238E27FC236}">
                <a16:creationId xmlns:a16="http://schemas.microsoft.com/office/drawing/2014/main" id="{6DFDE5ED-422D-4AEB-8F5A-10EB57CC40A8}"/>
              </a:ext>
            </a:extLst>
          </p:cNvPr>
          <p:cNvSpPr/>
          <p:nvPr/>
        </p:nvSpPr>
        <p:spPr>
          <a:xfrm>
            <a:off x="635740" y="4297357"/>
            <a:ext cx="10058014" cy="523220"/>
          </a:xfrm>
          <a:prstGeom prst="rect">
            <a:avLst/>
          </a:prstGeom>
        </p:spPr>
        <p:txBody>
          <a:bodyPr wrap="square">
            <a:spAutoFit/>
          </a:bodyPr>
          <a:lstStyle/>
          <a:p>
            <a:r>
              <a:rPr lang="en-US" dirty="0"/>
              <a:t>The difference, your answer, will be about 30—not 3 or 10 or 300.</a:t>
            </a:r>
          </a:p>
        </p:txBody>
      </p:sp>
    </p:spTree>
    <p:extLst>
      <p:ext uri="{BB962C8B-B14F-4D97-AF65-F5344CB8AC3E}">
        <p14:creationId xmlns:p14="http://schemas.microsoft.com/office/powerpoint/2010/main" val="136499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8678"/>
            <a:ext cx="5328745" cy="955675"/>
          </a:xfrm>
        </p:spPr>
        <p:txBody>
          <a:bodyPr/>
          <a:lstStyle/>
          <a:p>
            <a:r>
              <a:rPr lang="en-US" altLang="en-US" dirty="0"/>
              <a:t>Example Continued</a:t>
            </a:r>
          </a:p>
        </p:txBody>
      </p:sp>
      <p:sp>
        <p:nvSpPr>
          <p:cNvPr id="20483" name="Rectangle 3"/>
          <p:cNvSpPr>
            <a:spLocks noGrp="1" noChangeArrowheads="1"/>
          </p:cNvSpPr>
          <p:nvPr>
            <p:ph type="body" idx="1"/>
          </p:nvPr>
        </p:nvSpPr>
        <p:spPr>
          <a:xfrm>
            <a:off x="545592" y="1044185"/>
            <a:ext cx="7113738" cy="1131021"/>
          </a:xfrm>
        </p:spPr>
        <p:txBody>
          <a:bodyPr/>
          <a:lstStyle/>
          <a:p>
            <a:pPr marL="0" indent="0">
              <a:buNone/>
            </a:pPr>
            <a:r>
              <a:rPr lang="en-US" dirty="0"/>
              <a:t>Here is a more difficult subtraction problem:</a:t>
            </a:r>
          </a:p>
          <a:p>
            <a:pPr marL="0" indent="0">
              <a:buNone/>
            </a:pPr>
            <a:r>
              <a:rPr lang="en-US" altLang="en-US" dirty="0"/>
              <a:t>47 – 23 = _____</a:t>
            </a:r>
          </a:p>
        </p:txBody>
      </p:sp>
      <p:sp>
        <p:nvSpPr>
          <p:cNvPr id="13" name="Rectangle 12">
            <a:extLst>
              <a:ext uri="{FF2B5EF4-FFF2-40B4-BE49-F238E27FC236}">
                <a16:creationId xmlns:a16="http://schemas.microsoft.com/office/drawing/2014/main" id="{6DFDE5ED-422D-4AEB-8F5A-10EB57CC40A8}"/>
              </a:ext>
            </a:extLst>
          </p:cNvPr>
          <p:cNvSpPr/>
          <p:nvPr/>
        </p:nvSpPr>
        <p:spPr>
          <a:xfrm>
            <a:off x="545592" y="2310902"/>
            <a:ext cx="10058014" cy="1384995"/>
          </a:xfrm>
          <a:prstGeom prst="rect">
            <a:avLst/>
          </a:prstGeom>
        </p:spPr>
        <p:txBody>
          <a:bodyPr wrap="square">
            <a:spAutoFit/>
          </a:bodyPr>
          <a:lstStyle/>
          <a:p>
            <a:r>
              <a:rPr lang="en-US" dirty="0"/>
              <a:t>The </a:t>
            </a:r>
            <a:r>
              <a:rPr lang="en-US" b="1" dirty="0"/>
              <a:t>second </a:t>
            </a:r>
            <a:r>
              <a:rPr lang="en-US" dirty="0"/>
              <a:t>step is to write the numbers vertically, as you did with addition. Be careful to keep the ones digits in line in one column, the tens digits in a second column, and so on.</a:t>
            </a:r>
            <a:endParaRPr lang="en-US" dirty="0">
              <a:cs typeface="Times New Roman" panose="02020603050405020304" pitchFamily="18" charset="0"/>
            </a:endParaRPr>
          </a:p>
        </p:txBody>
      </p:sp>
      <p:sp>
        <p:nvSpPr>
          <p:cNvPr id="8" name="Rectangle 3">
            <a:extLst>
              <a:ext uri="{FF2B5EF4-FFF2-40B4-BE49-F238E27FC236}">
                <a16:creationId xmlns:a16="http://schemas.microsoft.com/office/drawing/2014/main" id="{211A98C8-8324-49EA-A68D-20F108E918BA}"/>
              </a:ext>
            </a:extLst>
          </p:cNvPr>
          <p:cNvSpPr txBox="1">
            <a:spLocks noChangeArrowheads="1"/>
          </p:cNvSpPr>
          <p:nvPr/>
        </p:nvSpPr>
        <p:spPr bwMode="auto">
          <a:xfrm>
            <a:off x="2162503" y="3971316"/>
            <a:ext cx="100373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4 7 </a:t>
            </a:r>
            <a:br>
              <a:rPr lang="en-US" altLang="en-US" kern="0" dirty="0"/>
            </a:br>
            <a:r>
              <a:rPr lang="en-US" altLang="en-US" u="sng" kern="0" dirty="0"/>
              <a:t>– 2 3</a:t>
            </a:r>
          </a:p>
        </p:txBody>
      </p:sp>
      <p:sp>
        <p:nvSpPr>
          <p:cNvPr id="2" name="Rectangle 1">
            <a:extLst>
              <a:ext uri="{FF2B5EF4-FFF2-40B4-BE49-F238E27FC236}">
                <a16:creationId xmlns:a16="http://schemas.microsoft.com/office/drawing/2014/main" id="{932CD667-326E-4C1B-BC86-A2E518B7B7C7}"/>
              </a:ext>
            </a:extLst>
          </p:cNvPr>
          <p:cNvSpPr/>
          <p:nvPr/>
        </p:nvSpPr>
        <p:spPr>
          <a:xfrm>
            <a:off x="3635247" y="3971316"/>
            <a:ext cx="6232635" cy="954107"/>
          </a:xfrm>
          <a:prstGeom prst="rect">
            <a:avLst/>
          </a:prstGeom>
        </p:spPr>
        <p:txBody>
          <a:bodyPr wrap="square">
            <a:spAutoFit/>
          </a:bodyPr>
          <a:lstStyle/>
          <a:p>
            <a:r>
              <a:rPr lang="en-US" dirty="0">
                <a:cs typeface="Times New Roman" panose="02020603050405020304" pitchFamily="18" charset="0"/>
              </a:rPr>
              <a:t>Notice that the larger number is written above the smaller number.</a:t>
            </a:r>
          </a:p>
        </p:txBody>
      </p:sp>
    </p:spTree>
    <p:extLst>
      <p:ext uri="{BB962C8B-B14F-4D97-AF65-F5344CB8AC3E}">
        <p14:creationId xmlns:p14="http://schemas.microsoft.com/office/powerpoint/2010/main" val="230383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ABA998-BD23-4F4C-A132-789570F90A81}"/>
              </a:ext>
            </a:extLst>
          </p:cNvPr>
          <p:cNvSpPr/>
          <p:nvPr/>
        </p:nvSpPr>
        <p:spPr bwMode="auto">
          <a:xfrm>
            <a:off x="2724807" y="4017482"/>
            <a:ext cx="441434" cy="1321773"/>
          </a:xfrm>
          <a:prstGeom prst="rect">
            <a:avLst/>
          </a:prstGeom>
          <a:solidFill>
            <a:srgbClr val="3333FF">
              <a:alpha val="3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3333FF"/>
              </a:solidFill>
              <a:effectLst/>
              <a:latin typeface="Arial" charset="0"/>
            </a:endParaRPr>
          </a:p>
        </p:txBody>
      </p:sp>
      <p:sp>
        <p:nvSpPr>
          <p:cNvPr id="14" name="Rectangle 13">
            <a:extLst>
              <a:ext uri="{FF2B5EF4-FFF2-40B4-BE49-F238E27FC236}">
                <a16:creationId xmlns:a16="http://schemas.microsoft.com/office/drawing/2014/main" id="{DB7BF641-6EBC-4D59-A474-4A6B79362151}"/>
              </a:ext>
            </a:extLst>
          </p:cNvPr>
          <p:cNvSpPr/>
          <p:nvPr/>
        </p:nvSpPr>
        <p:spPr bwMode="auto">
          <a:xfrm>
            <a:off x="2278118" y="4012229"/>
            <a:ext cx="441434" cy="1321773"/>
          </a:xfrm>
          <a:prstGeom prst="rect">
            <a:avLst/>
          </a:prstGeom>
          <a:solidFill>
            <a:srgbClr val="3333FF">
              <a:alpha val="3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3333FF"/>
              </a:solidFill>
              <a:effectLst/>
              <a:latin typeface="Arial" charset="0"/>
            </a:endParaRPr>
          </a:p>
        </p:txBody>
      </p:sp>
      <p:sp>
        <p:nvSpPr>
          <p:cNvPr id="20482" name="Rectangle 2"/>
          <p:cNvSpPr>
            <a:spLocks noGrp="1" noChangeArrowheads="1"/>
          </p:cNvSpPr>
          <p:nvPr>
            <p:ph type="title"/>
          </p:nvPr>
        </p:nvSpPr>
        <p:spPr>
          <a:xfrm>
            <a:off x="0" y="78678"/>
            <a:ext cx="5328745" cy="955675"/>
          </a:xfrm>
        </p:spPr>
        <p:txBody>
          <a:bodyPr/>
          <a:lstStyle/>
          <a:p>
            <a:r>
              <a:rPr lang="en-US" altLang="en-US" dirty="0"/>
              <a:t>Example Continued</a:t>
            </a:r>
          </a:p>
        </p:txBody>
      </p:sp>
      <p:sp>
        <p:nvSpPr>
          <p:cNvPr id="20483" name="Rectangle 3"/>
          <p:cNvSpPr>
            <a:spLocks noGrp="1" noChangeArrowheads="1"/>
          </p:cNvSpPr>
          <p:nvPr>
            <p:ph type="body" idx="1"/>
          </p:nvPr>
        </p:nvSpPr>
        <p:spPr>
          <a:xfrm>
            <a:off x="545592" y="1044185"/>
            <a:ext cx="7113738" cy="1131021"/>
          </a:xfrm>
        </p:spPr>
        <p:txBody>
          <a:bodyPr/>
          <a:lstStyle/>
          <a:p>
            <a:pPr marL="0" indent="0">
              <a:buNone/>
            </a:pPr>
            <a:r>
              <a:rPr lang="en-US" dirty="0"/>
              <a:t>Here is a more difficult subtraction problem:</a:t>
            </a:r>
          </a:p>
          <a:p>
            <a:pPr marL="0" indent="0">
              <a:buNone/>
            </a:pPr>
            <a:r>
              <a:rPr lang="en-US" altLang="en-US" dirty="0"/>
              <a:t>47 – 23 = _____</a:t>
            </a:r>
          </a:p>
        </p:txBody>
      </p:sp>
      <p:sp>
        <p:nvSpPr>
          <p:cNvPr id="13" name="Rectangle 12">
            <a:extLst>
              <a:ext uri="{FF2B5EF4-FFF2-40B4-BE49-F238E27FC236}">
                <a16:creationId xmlns:a16="http://schemas.microsoft.com/office/drawing/2014/main" id="{6DFDE5ED-422D-4AEB-8F5A-10EB57CC40A8}"/>
              </a:ext>
            </a:extLst>
          </p:cNvPr>
          <p:cNvSpPr/>
          <p:nvPr/>
        </p:nvSpPr>
        <p:spPr>
          <a:xfrm>
            <a:off x="545592" y="2310902"/>
            <a:ext cx="10058014" cy="954107"/>
          </a:xfrm>
          <a:prstGeom prst="rect">
            <a:avLst/>
          </a:prstGeom>
        </p:spPr>
        <p:txBody>
          <a:bodyPr wrap="square">
            <a:spAutoFit/>
          </a:bodyPr>
          <a:lstStyle/>
          <a:p>
            <a:r>
              <a:rPr lang="en-US" dirty="0"/>
              <a:t>Once the numbers have been arranged in this way, the difference may be written by performing the following two steps:</a:t>
            </a:r>
            <a:endParaRPr lang="en-US" dirty="0">
              <a:cs typeface="Times New Roman" panose="02020603050405020304" pitchFamily="18" charset="0"/>
            </a:endParaRPr>
          </a:p>
        </p:txBody>
      </p:sp>
      <p:sp>
        <p:nvSpPr>
          <p:cNvPr id="8" name="Rectangle 3">
            <a:extLst>
              <a:ext uri="{FF2B5EF4-FFF2-40B4-BE49-F238E27FC236}">
                <a16:creationId xmlns:a16="http://schemas.microsoft.com/office/drawing/2014/main" id="{211A98C8-8324-49EA-A68D-20F108E918BA}"/>
              </a:ext>
            </a:extLst>
          </p:cNvPr>
          <p:cNvSpPr txBox="1">
            <a:spLocks noChangeArrowheads="1"/>
          </p:cNvSpPr>
          <p:nvPr/>
        </p:nvSpPr>
        <p:spPr bwMode="auto">
          <a:xfrm>
            <a:off x="2162503" y="3971316"/>
            <a:ext cx="100373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4 7 </a:t>
            </a:r>
            <a:br>
              <a:rPr lang="en-US" altLang="en-US" kern="0" dirty="0"/>
            </a:br>
            <a:r>
              <a:rPr lang="en-US" altLang="en-US" u="sng" kern="0" dirty="0"/>
              <a:t>– 2 3</a:t>
            </a:r>
          </a:p>
        </p:txBody>
      </p:sp>
      <p:sp>
        <p:nvSpPr>
          <p:cNvPr id="2" name="Rectangle 1">
            <a:extLst>
              <a:ext uri="{FF2B5EF4-FFF2-40B4-BE49-F238E27FC236}">
                <a16:creationId xmlns:a16="http://schemas.microsoft.com/office/drawing/2014/main" id="{932CD667-326E-4C1B-BC86-A2E518B7B7C7}"/>
              </a:ext>
            </a:extLst>
          </p:cNvPr>
          <p:cNvSpPr/>
          <p:nvPr/>
        </p:nvSpPr>
        <p:spPr>
          <a:xfrm>
            <a:off x="3830248" y="3445848"/>
            <a:ext cx="1609415" cy="523220"/>
          </a:xfrm>
          <a:prstGeom prst="rect">
            <a:avLst/>
          </a:prstGeom>
        </p:spPr>
        <p:txBody>
          <a:bodyPr wrap="square">
            <a:spAutoFit/>
          </a:bodyPr>
          <a:lstStyle/>
          <a:p>
            <a:r>
              <a:rPr lang="en-US" b="1" dirty="0">
                <a:solidFill>
                  <a:schemeClr val="tx1"/>
                </a:solidFill>
                <a:cs typeface="Times New Roman" panose="02020603050405020304" pitchFamily="18" charset="0"/>
              </a:rPr>
              <a:t>Step 1</a:t>
            </a:r>
          </a:p>
        </p:txBody>
      </p:sp>
      <p:sp>
        <p:nvSpPr>
          <p:cNvPr id="3" name="Rectangle 2">
            <a:extLst>
              <a:ext uri="{FF2B5EF4-FFF2-40B4-BE49-F238E27FC236}">
                <a16:creationId xmlns:a16="http://schemas.microsoft.com/office/drawing/2014/main" id="{354B4074-92A8-423B-838A-222497AAA143}"/>
              </a:ext>
            </a:extLst>
          </p:cNvPr>
          <p:cNvSpPr/>
          <p:nvPr/>
        </p:nvSpPr>
        <p:spPr>
          <a:xfrm>
            <a:off x="3830248" y="3866462"/>
            <a:ext cx="3256020" cy="523220"/>
          </a:xfrm>
          <a:prstGeom prst="rect">
            <a:avLst/>
          </a:prstGeom>
        </p:spPr>
        <p:txBody>
          <a:bodyPr wrap="none">
            <a:spAutoFit/>
          </a:bodyPr>
          <a:lstStyle/>
          <a:p>
            <a:r>
              <a:rPr lang="es-ES" dirty="0" err="1">
                <a:cs typeface="Times New Roman" panose="02020603050405020304" pitchFamily="18" charset="0"/>
              </a:rPr>
              <a:t>ones</a:t>
            </a:r>
            <a:r>
              <a:rPr lang="es-ES" dirty="0">
                <a:cs typeface="Times New Roman" panose="02020603050405020304" pitchFamily="18" charset="0"/>
              </a:rPr>
              <a:t> </a:t>
            </a:r>
            <a:r>
              <a:rPr lang="es-ES" dirty="0" err="1">
                <a:cs typeface="Times New Roman" panose="02020603050405020304" pitchFamily="18" charset="0"/>
              </a:rPr>
              <a:t>digits</a:t>
            </a:r>
            <a:r>
              <a:rPr lang="es-ES" dirty="0">
                <a:cs typeface="Times New Roman" panose="02020603050405020304" pitchFamily="18" charset="0"/>
              </a:rPr>
              <a:t>: 7 – 3 = 4</a:t>
            </a:r>
            <a:endParaRPr lang="en-US" dirty="0">
              <a:cs typeface="Times New Roman" panose="02020603050405020304" pitchFamily="18" charset="0"/>
            </a:endParaRPr>
          </a:p>
        </p:txBody>
      </p:sp>
      <p:sp>
        <p:nvSpPr>
          <p:cNvPr id="5" name="TextBox 4">
            <a:extLst>
              <a:ext uri="{FF2B5EF4-FFF2-40B4-BE49-F238E27FC236}">
                <a16:creationId xmlns:a16="http://schemas.microsoft.com/office/drawing/2014/main" id="{030752BF-45AE-4392-977D-53C102121BDE}"/>
              </a:ext>
            </a:extLst>
          </p:cNvPr>
          <p:cNvSpPr txBox="1"/>
          <p:nvPr/>
        </p:nvSpPr>
        <p:spPr>
          <a:xfrm>
            <a:off x="2710637" y="4828381"/>
            <a:ext cx="364202" cy="523220"/>
          </a:xfrm>
          <a:prstGeom prst="rect">
            <a:avLst/>
          </a:prstGeom>
          <a:noFill/>
        </p:spPr>
        <p:txBody>
          <a:bodyPr wrap="none" rtlCol="0">
            <a:spAutoFit/>
          </a:bodyPr>
          <a:lstStyle/>
          <a:p>
            <a:r>
              <a:rPr lang="en-US" dirty="0">
                <a:solidFill>
                  <a:schemeClr val="tx1"/>
                </a:solidFill>
              </a:rPr>
              <a:t>4</a:t>
            </a:r>
          </a:p>
        </p:txBody>
      </p:sp>
      <p:sp>
        <p:nvSpPr>
          <p:cNvPr id="10" name="Rectangle 9">
            <a:extLst>
              <a:ext uri="{FF2B5EF4-FFF2-40B4-BE49-F238E27FC236}">
                <a16:creationId xmlns:a16="http://schemas.microsoft.com/office/drawing/2014/main" id="{27388495-0CB6-45B1-A748-53F6A71BF82C}"/>
              </a:ext>
            </a:extLst>
          </p:cNvPr>
          <p:cNvSpPr/>
          <p:nvPr/>
        </p:nvSpPr>
        <p:spPr>
          <a:xfrm>
            <a:off x="3830248" y="4575708"/>
            <a:ext cx="1609415" cy="523220"/>
          </a:xfrm>
          <a:prstGeom prst="rect">
            <a:avLst/>
          </a:prstGeom>
        </p:spPr>
        <p:txBody>
          <a:bodyPr wrap="square">
            <a:spAutoFit/>
          </a:bodyPr>
          <a:lstStyle/>
          <a:p>
            <a:r>
              <a:rPr lang="en-US" b="1" dirty="0">
                <a:solidFill>
                  <a:schemeClr val="tx1"/>
                </a:solidFill>
                <a:cs typeface="Times New Roman" panose="02020603050405020304" pitchFamily="18" charset="0"/>
              </a:rPr>
              <a:t>Step 2</a:t>
            </a:r>
          </a:p>
        </p:txBody>
      </p:sp>
      <p:sp>
        <p:nvSpPr>
          <p:cNvPr id="11" name="Rectangle 10">
            <a:extLst>
              <a:ext uri="{FF2B5EF4-FFF2-40B4-BE49-F238E27FC236}">
                <a16:creationId xmlns:a16="http://schemas.microsoft.com/office/drawing/2014/main" id="{DCDACDA3-7FBF-4E54-92DF-D351BEE2F346}"/>
              </a:ext>
            </a:extLst>
          </p:cNvPr>
          <p:cNvSpPr/>
          <p:nvPr/>
        </p:nvSpPr>
        <p:spPr>
          <a:xfrm>
            <a:off x="3830248" y="4996322"/>
            <a:ext cx="3116559" cy="523220"/>
          </a:xfrm>
          <a:prstGeom prst="rect">
            <a:avLst/>
          </a:prstGeom>
        </p:spPr>
        <p:txBody>
          <a:bodyPr wrap="none">
            <a:spAutoFit/>
          </a:bodyPr>
          <a:lstStyle/>
          <a:p>
            <a:r>
              <a:rPr lang="es-ES" dirty="0" err="1">
                <a:cs typeface="Times New Roman" panose="02020603050405020304" pitchFamily="18" charset="0"/>
              </a:rPr>
              <a:t>tens</a:t>
            </a:r>
            <a:r>
              <a:rPr lang="es-ES" dirty="0">
                <a:cs typeface="Times New Roman" panose="02020603050405020304" pitchFamily="18" charset="0"/>
              </a:rPr>
              <a:t> </a:t>
            </a:r>
            <a:r>
              <a:rPr lang="es-ES" dirty="0" err="1">
                <a:cs typeface="Times New Roman" panose="02020603050405020304" pitchFamily="18" charset="0"/>
              </a:rPr>
              <a:t>digits</a:t>
            </a:r>
            <a:r>
              <a:rPr lang="es-ES" dirty="0">
                <a:cs typeface="Times New Roman" panose="02020603050405020304" pitchFamily="18" charset="0"/>
              </a:rPr>
              <a:t>: 4 – 2 = 2</a:t>
            </a:r>
            <a:endParaRPr lang="en-US" dirty="0">
              <a:cs typeface="Times New Roman" panose="02020603050405020304" pitchFamily="18" charset="0"/>
            </a:endParaRPr>
          </a:p>
        </p:txBody>
      </p:sp>
      <p:sp>
        <p:nvSpPr>
          <p:cNvPr id="12" name="TextBox 11">
            <a:extLst>
              <a:ext uri="{FF2B5EF4-FFF2-40B4-BE49-F238E27FC236}">
                <a16:creationId xmlns:a16="http://schemas.microsoft.com/office/drawing/2014/main" id="{FE13800D-5FD9-435F-840D-7F67756863C5}"/>
              </a:ext>
            </a:extLst>
          </p:cNvPr>
          <p:cNvSpPr txBox="1"/>
          <p:nvPr/>
        </p:nvSpPr>
        <p:spPr>
          <a:xfrm>
            <a:off x="2413718" y="4828381"/>
            <a:ext cx="364202" cy="523220"/>
          </a:xfrm>
          <a:prstGeom prst="rect">
            <a:avLst/>
          </a:prstGeom>
          <a:noFill/>
        </p:spPr>
        <p:txBody>
          <a:bodyPr wrap="none" rtlCol="0">
            <a:spAutoFit/>
          </a:bodyPr>
          <a:lstStyle/>
          <a:p>
            <a:r>
              <a:rPr lang="en-US" dirty="0">
                <a:solidFill>
                  <a:schemeClr val="tx1"/>
                </a:solidFill>
              </a:rPr>
              <a:t>2</a:t>
            </a:r>
          </a:p>
        </p:txBody>
      </p:sp>
      <p:sp>
        <p:nvSpPr>
          <p:cNvPr id="6" name="Rectangle 5">
            <a:extLst>
              <a:ext uri="{FF2B5EF4-FFF2-40B4-BE49-F238E27FC236}">
                <a16:creationId xmlns:a16="http://schemas.microsoft.com/office/drawing/2014/main" id="{F0F9FF7C-47A4-43FF-A80D-0EAA768DC825}"/>
              </a:ext>
            </a:extLst>
          </p:cNvPr>
          <p:cNvSpPr/>
          <p:nvPr/>
        </p:nvSpPr>
        <p:spPr>
          <a:xfrm>
            <a:off x="809297" y="5727402"/>
            <a:ext cx="10058014" cy="523220"/>
          </a:xfrm>
          <a:prstGeom prst="rect">
            <a:avLst/>
          </a:prstGeom>
        </p:spPr>
        <p:txBody>
          <a:bodyPr wrap="square">
            <a:spAutoFit/>
          </a:bodyPr>
          <a:lstStyle/>
          <a:p>
            <a:r>
              <a:rPr lang="en-US" dirty="0">
                <a:cs typeface="Times New Roman" panose="02020603050405020304" pitchFamily="18" charset="0"/>
              </a:rPr>
              <a:t>The difference is 24, which agrees roughly with our estimate.</a:t>
            </a:r>
          </a:p>
        </p:txBody>
      </p:sp>
      <p:pic>
        <p:nvPicPr>
          <p:cNvPr id="9" name="Picture 8">
            <a:extLst>
              <a:ext uri="{FF2B5EF4-FFF2-40B4-BE49-F238E27FC236}">
                <a16:creationId xmlns:a16="http://schemas.microsoft.com/office/drawing/2014/main" id="{D887201E-E2B5-4C8C-A553-682D3457B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7" y="5666686"/>
            <a:ext cx="749809" cy="644653"/>
          </a:xfrm>
          <a:prstGeom prst="rect">
            <a:avLst/>
          </a:prstGeom>
        </p:spPr>
      </p:pic>
    </p:spTree>
    <p:extLst>
      <p:ext uri="{BB962C8B-B14F-4D97-AF65-F5344CB8AC3E}">
        <p14:creationId xmlns:p14="http://schemas.microsoft.com/office/powerpoint/2010/main" val="381710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xit" presetSubtype="0" fill="hold" grpId="1"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4" grpId="0" animBg="1"/>
      <p:bldP spid="14" grpId="1" animBg="1"/>
      <p:bldP spid="2" grpId="0"/>
      <p:bldP spid="3" grpId="0"/>
      <p:bldP spid="5" grpId="0"/>
      <p:bldP spid="10" grpId="0"/>
      <p:bldP spid="11" grpId="0"/>
      <p:bldP spid="1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8678"/>
            <a:ext cx="2713703" cy="955675"/>
          </a:xfrm>
        </p:spPr>
        <p:txBody>
          <a:bodyPr/>
          <a:lstStyle/>
          <a:p>
            <a:r>
              <a:rPr lang="en-US" altLang="en-US" dirty="0"/>
              <a:t>Example</a:t>
            </a:r>
          </a:p>
        </p:txBody>
      </p:sp>
      <p:sp>
        <p:nvSpPr>
          <p:cNvPr id="20483" name="Rectangle 3"/>
          <p:cNvSpPr>
            <a:spLocks noGrp="1" noChangeArrowheads="1"/>
          </p:cNvSpPr>
          <p:nvPr>
            <p:ph type="body" idx="1"/>
          </p:nvPr>
        </p:nvSpPr>
        <p:spPr>
          <a:xfrm>
            <a:off x="545592" y="1044186"/>
            <a:ext cx="10148162" cy="955676"/>
          </a:xfrm>
        </p:spPr>
        <p:txBody>
          <a:bodyPr/>
          <a:lstStyle/>
          <a:p>
            <a:pPr marL="0" indent="0">
              <a:buNone/>
            </a:pPr>
            <a:r>
              <a:rPr lang="en-US" dirty="0"/>
              <a:t>With some problems, it is necessary to rewrite the larger number before the problem can be solved.</a:t>
            </a:r>
          </a:p>
          <a:p>
            <a:pPr marL="0" indent="0">
              <a:buNone/>
            </a:pPr>
            <a:r>
              <a:rPr lang="en-US" altLang="en-US" dirty="0"/>
              <a:t>64 – 37 = _____</a:t>
            </a:r>
          </a:p>
        </p:txBody>
      </p:sp>
      <p:sp>
        <p:nvSpPr>
          <p:cNvPr id="7" name="Rectangle 6">
            <a:extLst>
              <a:ext uri="{FF2B5EF4-FFF2-40B4-BE49-F238E27FC236}">
                <a16:creationId xmlns:a16="http://schemas.microsoft.com/office/drawing/2014/main" id="{3700E77F-70C9-44EE-8E2A-E5CD7AB1E9C7}"/>
              </a:ext>
            </a:extLst>
          </p:cNvPr>
          <p:cNvSpPr/>
          <p:nvPr/>
        </p:nvSpPr>
        <p:spPr>
          <a:xfrm>
            <a:off x="635740" y="2602728"/>
            <a:ext cx="8760542" cy="954107"/>
          </a:xfrm>
          <a:prstGeom prst="rect">
            <a:avLst/>
          </a:prstGeom>
        </p:spPr>
        <p:txBody>
          <a:bodyPr wrap="square">
            <a:spAutoFit/>
          </a:bodyPr>
          <a:lstStyle/>
          <a:p>
            <a:r>
              <a:rPr lang="en-US" b="1" dirty="0"/>
              <a:t>First, </a:t>
            </a:r>
            <a:r>
              <a:rPr lang="en-US" dirty="0"/>
              <a:t>estimate the answer.  Rounding to the nearest ten, </a:t>
            </a:r>
            <a:br>
              <a:rPr lang="en-US" dirty="0"/>
            </a:br>
            <a:r>
              <a:rPr lang="en-US" dirty="0"/>
              <a:t>64 – 37 is roughly 60 – 40 or 20.</a:t>
            </a:r>
            <a:endParaRPr lang="en-US" dirty="0">
              <a:cs typeface="Times New Roman" panose="02020603050405020304" pitchFamily="18" charset="0"/>
            </a:endParaRPr>
          </a:p>
        </p:txBody>
      </p:sp>
      <p:sp>
        <p:nvSpPr>
          <p:cNvPr id="13" name="Rectangle 12">
            <a:extLst>
              <a:ext uri="{FF2B5EF4-FFF2-40B4-BE49-F238E27FC236}">
                <a16:creationId xmlns:a16="http://schemas.microsoft.com/office/drawing/2014/main" id="{6DFDE5ED-422D-4AEB-8F5A-10EB57CC40A8}"/>
              </a:ext>
            </a:extLst>
          </p:cNvPr>
          <p:cNvSpPr/>
          <p:nvPr/>
        </p:nvSpPr>
        <p:spPr>
          <a:xfrm>
            <a:off x="545592" y="3898091"/>
            <a:ext cx="10058014" cy="523220"/>
          </a:xfrm>
          <a:prstGeom prst="rect">
            <a:avLst/>
          </a:prstGeom>
        </p:spPr>
        <p:txBody>
          <a:bodyPr wrap="square">
            <a:spAutoFit/>
          </a:bodyPr>
          <a:lstStyle/>
          <a:p>
            <a:r>
              <a:rPr lang="en-US" b="1" dirty="0"/>
              <a:t>Second, </a:t>
            </a:r>
            <a:r>
              <a:rPr lang="en-US" dirty="0"/>
              <a:t>arrange the numbers vertically in columns.</a:t>
            </a:r>
          </a:p>
        </p:txBody>
      </p:sp>
      <p:sp>
        <p:nvSpPr>
          <p:cNvPr id="8" name="Rectangle 3">
            <a:extLst>
              <a:ext uri="{FF2B5EF4-FFF2-40B4-BE49-F238E27FC236}">
                <a16:creationId xmlns:a16="http://schemas.microsoft.com/office/drawing/2014/main" id="{86A87273-B320-4A77-A01F-C60F4922B085}"/>
              </a:ext>
            </a:extLst>
          </p:cNvPr>
          <p:cNvSpPr txBox="1">
            <a:spLocks noChangeArrowheads="1"/>
          </p:cNvSpPr>
          <p:nvPr/>
        </p:nvSpPr>
        <p:spPr bwMode="auto">
          <a:xfrm>
            <a:off x="1962806" y="4666592"/>
            <a:ext cx="100373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6  4 </a:t>
            </a:r>
            <a:br>
              <a:rPr lang="en-US" altLang="en-US" kern="0" dirty="0"/>
            </a:br>
            <a:r>
              <a:rPr lang="en-US" altLang="en-US" u="sng" kern="0" dirty="0"/>
              <a:t>– 3  7</a:t>
            </a:r>
          </a:p>
        </p:txBody>
      </p:sp>
    </p:spTree>
    <p:extLst>
      <p:ext uri="{BB962C8B-B14F-4D97-AF65-F5344CB8AC3E}">
        <p14:creationId xmlns:p14="http://schemas.microsoft.com/office/powerpoint/2010/main" val="153711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8678"/>
            <a:ext cx="6096000" cy="955675"/>
          </a:xfrm>
        </p:spPr>
        <p:txBody>
          <a:bodyPr/>
          <a:lstStyle/>
          <a:p>
            <a:r>
              <a:rPr lang="en-US" altLang="en-US" dirty="0"/>
              <a:t>Example Continued</a:t>
            </a:r>
          </a:p>
        </p:txBody>
      </p:sp>
      <p:sp>
        <p:nvSpPr>
          <p:cNvPr id="20483" name="Rectangle 3"/>
          <p:cNvSpPr>
            <a:spLocks noGrp="1" noChangeArrowheads="1"/>
          </p:cNvSpPr>
          <p:nvPr>
            <p:ph type="body" idx="1"/>
          </p:nvPr>
        </p:nvSpPr>
        <p:spPr>
          <a:xfrm>
            <a:off x="545592" y="1044186"/>
            <a:ext cx="10148162" cy="955676"/>
          </a:xfrm>
        </p:spPr>
        <p:txBody>
          <a:bodyPr/>
          <a:lstStyle/>
          <a:p>
            <a:pPr marL="0" indent="0">
              <a:buNone/>
            </a:pPr>
            <a:r>
              <a:rPr lang="en-US" altLang="en-US" dirty="0"/>
              <a:t>64 – 37 = _____</a:t>
            </a:r>
          </a:p>
        </p:txBody>
      </p:sp>
      <p:sp>
        <p:nvSpPr>
          <p:cNvPr id="7" name="Rectangle 6">
            <a:extLst>
              <a:ext uri="{FF2B5EF4-FFF2-40B4-BE49-F238E27FC236}">
                <a16:creationId xmlns:a16="http://schemas.microsoft.com/office/drawing/2014/main" id="{3700E77F-70C9-44EE-8E2A-E5CD7AB1E9C7}"/>
              </a:ext>
            </a:extLst>
          </p:cNvPr>
          <p:cNvSpPr/>
          <p:nvPr/>
        </p:nvSpPr>
        <p:spPr>
          <a:xfrm>
            <a:off x="545592" y="1984228"/>
            <a:ext cx="10662881" cy="1384995"/>
          </a:xfrm>
          <a:prstGeom prst="rect">
            <a:avLst/>
          </a:prstGeom>
        </p:spPr>
        <p:txBody>
          <a:bodyPr wrap="square">
            <a:spAutoFit/>
          </a:bodyPr>
          <a:lstStyle/>
          <a:p>
            <a:r>
              <a:rPr lang="en-US" dirty="0"/>
              <a:t>Because 7 is larger than 4, we must “borrow” one ten from the 6 tens in 64. We are actually rewriting 64 (6 tens + 4 ones) as 5 tens + 14 ones. In actual practice, our work would look like this:</a:t>
            </a:r>
            <a:endParaRPr lang="en-US" dirty="0">
              <a:cs typeface="Times New Roman" panose="02020603050405020304" pitchFamily="18" charset="0"/>
            </a:endParaRPr>
          </a:p>
        </p:txBody>
      </p:sp>
      <p:sp>
        <p:nvSpPr>
          <p:cNvPr id="8" name="Rectangle 3">
            <a:extLst>
              <a:ext uri="{FF2B5EF4-FFF2-40B4-BE49-F238E27FC236}">
                <a16:creationId xmlns:a16="http://schemas.microsoft.com/office/drawing/2014/main" id="{86A87273-B320-4A77-A01F-C60F4922B085}"/>
              </a:ext>
            </a:extLst>
          </p:cNvPr>
          <p:cNvSpPr txBox="1">
            <a:spLocks noChangeArrowheads="1"/>
          </p:cNvSpPr>
          <p:nvPr/>
        </p:nvSpPr>
        <p:spPr bwMode="auto">
          <a:xfrm>
            <a:off x="1962806" y="4666592"/>
            <a:ext cx="100373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6  4 </a:t>
            </a:r>
            <a:br>
              <a:rPr lang="en-US" altLang="en-US" kern="0" dirty="0"/>
            </a:br>
            <a:r>
              <a:rPr lang="en-US" altLang="en-US" u="sng" kern="0" dirty="0"/>
              <a:t>– 3  7</a:t>
            </a:r>
          </a:p>
        </p:txBody>
      </p:sp>
      <p:sp>
        <p:nvSpPr>
          <p:cNvPr id="9" name="Rectangle 8">
            <a:extLst>
              <a:ext uri="{FF2B5EF4-FFF2-40B4-BE49-F238E27FC236}">
                <a16:creationId xmlns:a16="http://schemas.microsoft.com/office/drawing/2014/main" id="{DB129A6A-E2A4-4F13-AE75-8EB341C1B676}"/>
              </a:ext>
            </a:extLst>
          </p:cNvPr>
          <p:cNvSpPr/>
          <p:nvPr/>
        </p:nvSpPr>
        <p:spPr>
          <a:xfrm>
            <a:off x="1885836" y="3987722"/>
            <a:ext cx="1204206" cy="523220"/>
          </a:xfrm>
          <a:prstGeom prst="rect">
            <a:avLst/>
          </a:prstGeom>
        </p:spPr>
        <p:txBody>
          <a:bodyPr wrap="square">
            <a:spAutoFit/>
          </a:bodyPr>
          <a:lstStyle/>
          <a:p>
            <a:r>
              <a:rPr lang="en-US" b="1" dirty="0">
                <a:solidFill>
                  <a:schemeClr val="tx1"/>
                </a:solidFill>
                <a:cs typeface="Times New Roman" panose="02020603050405020304" pitchFamily="18" charset="0"/>
              </a:rPr>
              <a:t>Step 1</a:t>
            </a:r>
          </a:p>
        </p:txBody>
      </p:sp>
      <p:sp>
        <p:nvSpPr>
          <p:cNvPr id="10" name="Rectangle 3">
            <a:extLst>
              <a:ext uri="{FF2B5EF4-FFF2-40B4-BE49-F238E27FC236}">
                <a16:creationId xmlns:a16="http://schemas.microsoft.com/office/drawing/2014/main" id="{2A3D62C1-078A-47A0-8A8F-5691319F7060}"/>
              </a:ext>
            </a:extLst>
          </p:cNvPr>
          <p:cNvSpPr txBox="1">
            <a:spLocks noChangeArrowheads="1"/>
          </p:cNvSpPr>
          <p:nvPr/>
        </p:nvSpPr>
        <p:spPr bwMode="auto">
          <a:xfrm>
            <a:off x="3754817" y="4661342"/>
            <a:ext cx="100373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6  4 </a:t>
            </a:r>
            <a:br>
              <a:rPr lang="en-US" altLang="en-US" kern="0" dirty="0"/>
            </a:br>
            <a:r>
              <a:rPr lang="en-US" altLang="en-US" u="sng" kern="0" dirty="0"/>
              <a:t>– 3  7</a:t>
            </a:r>
          </a:p>
        </p:txBody>
      </p:sp>
      <p:sp>
        <p:nvSpPr>
          <p:cNvPr id="11" name="Rectangle 10">
            <a:extLst>
              <a:ext uri="{FF2B5EF4-FFF2-40B4-BE49-F238E27FC236}">
                <a16:creationId xmlns:a16="http://schemas.microsoft.com/office/drawing/2014/main" id="{1813E966-1E93-42FE-94B5-57E1EA0BDA33}"/>
              </a:ext>
            </a:extLst>
          </p:cNvPr>
          <p:cNvSpPr/>
          <p:nvPr/>
        </p:nvSpPr>
        <p:spPr>
          <a:xfrm>
            <a:off x="3677847" y="3982472"/>
            <a:ext cx="1204206" cy="523220"/>
          </a:xfrm>
          <a:prstGeom prst="rect">
            <a:avLst/>
          </a:prstGeom>
        </p:spPr>
        <p:txBody>
          <a:bodyPr wrap="square">
            <a:spAutoFit/>
          </a:bodyPr>
          <a:lstStyle/>
          <a:p>
            <a:r>
              <a:rPr lang="en-US" b="1" dirty="0">
                <a:solidFill>
                  <a:schemeClr val="tx1"/>
                </a:solidFill>
                <a:cs typeface="Times New Roman" panose="02020603050405020304" pitchFamily="18" charset="0"/>
              </a:rPr>
              <a:t>Step 2</a:t>
            </a:r>
          </a:p>
        </p:txBody>
      </p:sp>
      <p:sp>
        <p:nvSpPr>
          <p:cNvPr id="2" name="TextBox 1">
            <a:extLst>
              <a:ext uri="{FF2B5EF4-FFF2-40B4-BE49-F238E27FC236}">
                <a16:creationId xmlns:a16="http://schemas.microsoft.com/office/drawing/2014/main" id="{E6EE3E3F-CC99-425C-8758-3D898AFCB020}"/>
              </a:ext>
            </a:extLst>
          </p:cNvPr>
          <p:cNvSpPr txBox="1"/>
          <p:nvPr/>
        </p:nvSpPr>
        <p:spPr>
          <a:xfrm>
            <a:off x="4100233" y="4466537"/>
            <a:ext cx="312906" cy="400110"/>
          </a:xfrm>
          <a:prstGeom prst="rect">
            <a:avLst/>
          </a:prstGeom>
          <a:noFill/>
        </p:spPr>
        <p:txBody>
          <a:bodyPr wrap="none" rtlCol="0">
            <a:spAutoFit/>
          </a:bodyPr>
          <a:lstStyle/>
          <a:p>
            <a:r>
              <a:rPr lang="en-US" sz="2000" dirty="0"/>
              <a:t>5</a:t>
            </a:r>
          </a:p>
        </p:txBody>
      </p:sp>
      <p:sp>
        <p:nvSpPr>
          <p:cNvPr id="12" name="TextBox 11">
            <a:extLst>
              <a:ext uri="{FF2B5EF4-FFF2-40B4-BE49-F238E27FC236}">
                <a16:creationId xmlns:a16="http://schemas.microsoft.com/office/drawing/2014/main" id="{4D6C5560-5EBD-4E1B-B4A3-F659823BB539}"/>
              </a:ext>
            </a:extLst>
          </p:cNvPr>
          <p:cNvSpPr txBox="1"/>
          <p:nvPr/>
        </p:nvSpPr>
        <p:spPr>
          <a:xfrm>
            <a:off x="4349220" y="4461287"/>
            <a:ext cx="441146" cy="400110"/>
          </a:xfrm>
          <a:prstGeom prst="rect">
            <a:avLst/>
          </a:prstGeom>
          <a:noFill/>
        </p:spPr>
        <p:txBody>
          <a:bodyPr wrap="none" rtlCol="0">
            <a:spAutoFit/>
          </a:bodyPr>
          <a:lstStyle/>
          <a:p>
            <a:r>
              <a:rPr lang="en-US" sz="2000" dirty="0"/>
              <a:t>14</a:t>
            </a:r>
          </a:p>
        </p:txBody>
      </p:sp>
      <p:cxnSp>
        <p:nvCxnSpPr>
          <p:cNvPr id="4" name="Straight Connector 3">
            <a:extLst>
              <a:ext uri="{FF2B5EF4-FFF2-40B4-BE49-F238E27FC236}">
                <a16:creationId xmlns:a16="http://schemas.microsoft.com/office/drawing/2014/main" id="{1525A3BC-5A22-4067-9899-F7B4B9AED1EE}"/>
              </a:ext>
            </a:extLst>
          </p:cNvPr>
          <p:cNvCxnSpPr/>
          <p:nvPr/>
        </p:nvCxnSpPr>
        <p:spPr bwMode="auto">
          <a:xfrm flipV="1">
            <a:off x="4046971" y="4892515"/>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BC96D19A-722C-4E50-B618-45FBD5FC7B1D}"/>
              </a:ext>
            </a:extLst>
          </p:cNvPr>
          <p:cNvCxnSpPr/>
          <p:nvPr/>
        </p:nvCxnSpPr>
        <p:spPr bwMode="auto">
          <a:xfrm flipV="1">
            <a:off x="4411076" y="4866547"/>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AF1FFE2C-ED4C-4123-A8F7-B54018A14C19}"/>
              </a:ext>
            </a:extLst>
          </p:cNvPr>
          <p:cNvSpPr txBox="1"/>
          <p:nvPr/>
        </p:nvSpPr>
        <p:spPr>
          <a:xfrm>
            <a:off x="4349220" y="5552204"/>
            <a:ext cx="364202" cy="523220"/>
          </a:xfrm>
          <a:prstGeom prst="rect">
            <a:avLst/>
          </a:prstGeom>
          <a:noFill/>
        </p:spPr>
        <p:txBody>
          <a:bodyPr wrap="none" rtlCol="0">
            <a:spAutoFit/>
          </a:bodyPr>
          <a:lstStyle/>
          <a:p>
            <a:r>
              <a:rPr lang="en-US" dirty="0">
                <a:solidFill>
                  <a:schemeClr val="tx1"/>
                </a:solidFill>
              </a:rPr>
              <a:t>7</a:t>
            </a:r>
          </a:p>
        </p:txBody>
      </p:sp>
      <p:sp>
        <p:nvSpPr>
          <p:cNvPr id="6" name="Speech Bubble: Rectangle 5">
            <a:extLst>
              <a:ext uri="{FF2B5EF4-FFF2-40B4-BE49-F238E27FC236}">
                <a16:creationId xmlns:a16="http://schemas.microsoft.com/office/drawing/2014/main" id="{DDF2C2F0-E96F-4D8E-84ED-7A4A68F166B7}"/>
              </a:ext>
            </a:extLst>
          </p:cNvPr>
          <p:cNvSpPr/>
          <p:nvPr/>
        </p:nvSpPr>
        <p:spPr bwMode="auto">
          <a:xfrm>
            <a:off x="5476456" y="4147099"/>
            <a:ext cx="2563958" cy="1666716"/>
          </a:xfrm>
          <a:prstGeom prst="wedgeRectCallout">
            <a:avLst>
              <a:gd name="adj1" fmla="val -76341"/>
              <a:gd name="adj2" fmla="val -4056"/>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rgbClr val="3333FF"/>
                </a:solidFill>
                <a:effectLst/>
                <a:latin typeface="Arial" charset="0"/>
              </a:rPr>
              <a:t>Borrow one ten, change the 6 in the tens place to 5, change 4 to 14, subtract 14 – 7 = 7.</a:t>
            </a:r>
          </a:p>
        </p:txBody>
      </p:sp>
      <p:sp>
        <p:nvSpPr>
          <p:cNvPr id="17" name="Rectangle 3">
            <a:extLst>
              <a:ext uri="{FF2B5EF4-FFF2-40B4-BE49-F238E27FC236}">
                <a16:creationId xmlns:a16="http://schemas.microsoft.com/office/drawing/2014/main" id="{6F6E45EB-AA19-4892-BAE7-F7AEAEC27FF7}"/>
              </a:ext>
            </a:extLst>
          </p:cNvPr>
          <p:cNvSpPr txBox="1">
            <a:spLocks noChangeArrowheads="1"/>
          </p:cNvSpPr>
          <p:nvPr/>
        </p:nvSpPr>
        <p:spPr bwMode="auto">
          <a:xfrm>
            <a:off x="8731448" y="4666597"/>
            <a:ext cx="100373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6  4 </a:t>
            </a:r>
            <a:br>
              <a:rPr lang="en-US" altLang="en-US" kern="0" dirty="0"/>
            </a:br>
            <a:r>
              <a:rPr lang="en-US" altLang="en-US" u="sng" kern="0" dirty="0"/>
              <a:t>– 3  7</a:t>
            </a:r>
          </a:p>
        </p:txBody>
      </p:sp>
      <p:sp>
        <p:nvSpPr>
          <p:cNvPr id="18" name="Rectangle 17">
            <a:extLst>
              <a:ext uri="{FF2B5EF4-FFF2-40B4-BE49-F238E27FC236}">
                <a16:creationId xmlns:a16="http://schemas.microsoft.com/office/drawing/2014/main" id="{43B1DF5A-9BAA-4C69-80E3-2E5AFEFF09A5}"/>
              </a:ext>
            </a:extLst>
          </p:cNvPr>
          <p:cNvSpPr/>
          <p:nvPr/>
        </p:nvSpPr>
        <p:spPr>
          <a:xfrm>
            <a:off x="8654478" y="3987727"/>
            <a:ext cx="1204206" cy="523220"/>
          </a:xfrm>
          <a:prstGeom prst="rect">
            <a:avLst/>
          </a:prstGeom>
        </p:spPr>
        <p:txBody>
          <a:bodyPr wrap="square">
            <a:spAutoFit/>
          </a:bodyPr>
          <a:lstStyle/>
          <a:p>
            <a:r>
              <a:rPr lang="en-US" b="1" dirty="0">
                <a:solidFill>
                  <a:schemeClr val="tx1"/>
                </a:solidFill>
                <a:cs typeface="Times New Roman" panose="02020603050405020304" pitchFamily="18" charset="0"/>
              </a:rPr>
              <a:t>Step 3</a:t>
            </a:r>
          </a:p>
        </p:txBody>
      </p:sp>
      <p:sp>
        <p:nvSpPr>
          <p:cNvPr id="19" name="TextBox 18">
            <a:extLst>
              <a:ext uri="{FF2B5EF4-FFF2-40B4-BE49-F238E27FC236}">
                <a16:creationId xmlns:a16="http://schemas.microsoft.com/office/drawing/2014/main" id="{B03F4E07-E35D-4488-AB3B-42BF38D92088}"/>
              </a:ext>
            </a:extLst>
          </p:cNvPr>
          <p:cNvSpPr txBox="1"/>
          <p:nvPr/>
        </p:nvSpPr>
        <p:spPr>
          <a:xfrm>
            <a:off x="9076864" y="4471792"/>
            <a:ext cx="312906" cy="400110"/>
          </a:xfrm>
          <a:prstGeom prst="rect">
            <a:avLst/>
          </a:prstGeom>
          <a:noFill/>
        </p:spPr>
        <p:txBody>
          <a:bodyPr wrap="none" rtlCol="0">
            <a:spAutoFit/>
          </a:bodyPr>
          <a:lstStyle/>
          <a:p>
            <a:r>
              <a:rPr lang="en-US" sz="2000" dirty="0"/>
              <a:t>5</a:t>
            </a:r>
          </a:p>
        </p:txBody>
      </p:sp>
      <p:sp>
        <p:nvSpPr>
          <p:cNvPr id="20" name="TextBox 19">
            <a:extLst>
              <a:ext uri="{FF2B5EF4-FFF2-40B4-BE49-F238E27FC236}">
                <a16:creationId xmlns:a16="http://schemas.microsoft.com/office/drawing/2014/main" id="{CF97C007-6ECF-441F-94FC-0371241504C5}"/>
              </a:ext>
            </a:extLst>
          </p:cNvPr>
          <p:cNvSpPr txBox="1"/>
          <p:nvPr/>
        </p:nvSpPr>
        <p:spPr>
          <a:xfrm>
            <a:off x="9325851" y="4466542"/>
            <a:ext cx="441146" cy="400110"/>
          </a:xfrm>
          <a:prstGeom prst="rect">
            <a:avLst/>
          </a:prstGeom>
          <a:noFill/>
        </p:spPr>
        <p:txBody>
          <a:bodyPr wrap="none" rtlCol="0">
            <a:spAutoFit/>
          </a:bodyPr>
          <a:lstStyle/>
          <a:p>
            <a:r>
              <a:rPr lang="en-US" sz="2000" dirty="0"/>
              <a:t>14</a:t>
            </a:r>
          </a:p>
        </p:txBody>
      </p:sp>
      <p:cxnSp>
        <p:nvCxnSpPr>
          <p:cNvPr id="21" name="Straight Connector 20">
            <a:extLst>
              <a:ext uri="{FF2B5EF4-FFF2-40B4-BE49-F238E27FC236}">
                <a16:creationId xmlns:a16="http://schemas.microsoft.com/office/drawing/2014/main" id="{576CFFC7-A954-4D30-8828-D388548AF101}"/>
              </a:ext>
            </a:extLst>
          </p:cNvPr>
          <p:cNvCxnSpPr/>
          <p:nvPr/>
        </p:nvCxnSpPr>
        <p:spPr bwMode="auto">
          <a:xfrm flipV="1">
            <a:off x="9023602" y="4897770"/>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675BC18B-756E-45B1-AC22-5EBAE41A8C89}"/>
              </a:ext>
            </a:extLst>
          </p:cNvPr>
          <p:cNvCxnSpPr/>
          <p:nvPr/>
        </p:nvCxnSpPr>
        <p:spPr bwMode="auto">
          <a:xfrm flipV="1">
            <a:off x="9387707" y="4871802"/>
            <a:ext cx="298888" cy="144944"/>
          </a:xfrm>
          <a:prstGeom prst="line">
            <a:avLst/>
          </a:prstGeom>
          <a:solidFill>
            <a:schemeClr val="accent1"/>
          </a:solidFill>
          <a:ln w="28575" cap="flat" cmpd="sng" algn="ctr">
            <a:solidFill>
              <a:srgbClr val="3333FF"/>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33C90663-419E-430A-B95F-296D865CCD9B}"/>
              </a:ext>
            </a:extLst>
          </p:cNvPr>
          <p:cNvSpPr txBox="1"/>
          <p:nvPr/>
        </p:nvSpPr>
        <p:spPr>
          <a:xfrm>
            <a:off x="9325851" y="5554831"/>
            <a:ext cx="364202" cy="523220"/>
          </a:xfrm>
          <a:prstGeom prst="rect">
            <a:avLst/>
          </a:prstGeom>
          <a:noFill/>
        </p:spPr>
        <p:txBody>
          <a:bodyPr wrap="none" rtlCol="0">
            <a:spAutoFit/>
          </a:bodyPr>
          <a:lstStyle/>
          <a:p>
            <a:r>
              <a:rPr lang="en-US" dirty="0">
                <a:solidFill>
                  <a:schemeClr val="tx1"/>
                </a:solidFill>
              </a:rPr>
              <a:t>7</a:t>
            </a:r>
          </a:p>
        </p:txBody>
      </p:sp>
      <p:sp>
        <p:nvSpPr>
          <p:cNvPr id="24" name="TextBox 23">
            <a:extLst>
              <a:ext uri="{FF2B5EF4-FFF2-40B4-BE49-F238E27FC236}">
                <a16:creationId xmlns:a16="http://schemas.microsoft.com/office/drawing/2014/main" id="{8BAAA0DB-7691-4ED0-B200-15DEB531A665}"/>
              </a:ext>
            </a:extLst>
          </p:cNvPr>
          <p:cNvSpPr txBox="1"/>
          <p:nvPr/>
        </p:nvSpPr>
        <p:spPr>
          <a:xfrm>
            <a:off x="8990945" y="5544321"/>
            <a:ext cx="364202" cy="523220"/>
          </a:xfrm>
          <a:prstGeom prst="rect">
            <a:avLst/>
          </a:prstGeom>
          <a:noFill/>
        </p:spPr>
        <p:txBody>
          <a:bodyPr wrap="none" rtlCol="0">
            <a:spAutoFit/>
          </a:bodyPr>
          <a:lstStyle/>
          <a:p>
            <a:r>
              <a:rPr lang="en-US" dirty="0">
                <a:solidFill>
                  <a:schemeClr val="tx1"/>
                </a:solidFill>
              </a:rPr>
              <a:t>2</a:t>
            </a:r>
          </a:p>
        </p:txBody>
      </p:sp>
    </p:spTree>
    <p:extLst>
      <p:ext uri="{BB962C8B-B14F-4D97-AF65-F5344CB8AC3E}">
        <p14:creationId xmlns:p14="http://schemas.microsoft.com/office/powerpoint/2010/main" val="373209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P spid="12" grpId="0"/>
      <p:bldP spid="5" grpId="0"/>
      <p:bldP spid="6" grpId="0" animBg="1"/>
      <p:bldP spid="17" grpId="0"/>
      <p:bldP spid="18" grpId="0"/>
      <p:bldP spid="19" grpId="0"/>
      <p:bldP spid="20"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8678"/>
            <a:ext cx="6096000" cy="955675"/>
          </a:xfrm>
        </p:spPr>
        <p:txBody>
          <a:bodyPr/>
          <a:lstStyle/>
          <a:p>
            <a:r>
              <a:rPr lang="en-US" altLang="en-US" dirty="0"/>
              <a:t>Example Continued</a:t>
            </a:r>
          </a:p>
        </p:txBody>
      </p:sp>
      <p:sp>
        <p:nvSpPr>
          <p:cNvPr id="20483" name="Rectangle 3"/>
          <p:cNvSpPr>
            <a:spLocks noGrp="1" noChangeArrowheads="1"/>
          </p:cNvSpPr>
          <p:nvPr>
            <p:ph type="body" idx="1"/>
          </p:nvPr>
        </p:nvSpPr>
        <p:spPr>
          <a:xfrm>
            <a:off x="545592" y="1044186"/>
            <a:ext cx="10148162" cy="955676"/>
          </a:xfrm>
        </p:spPr>
        <p:txBody>
          <a:bodyPr/>
          <a:lstStyle/>
          <a:p>
            <a:pPr marL="0" indent="0">
              <a:buNone/>
            </a:pPr>
            <a:r>
              <a:rPr lang="en-US" altLang="en-US" dirty="0"/>
              <a:t>64 – 37 = _____</a:t>
            </a:r>
          </a:p>
        </p:txBody>
      </p:sp>
      <p:sp>
        <p:nvSpPr>
          <p:cNvPr id="7" name="Rectangle 6">
            <a:extLst>
              <a:ext uri="{FF2B5EF4-FFF2-40B4-BE49-F238E27FC236}">
                <a16:creationId xmlns:a16="http://schemas.microsoft.com/office/drawing/2014/main" id="{3700E77F-70C9-44EE-8E2A-E5CD7AB1E9C7}"/>
              </a:ext>
            </a:extLst>
          </p:cNvPr>
          <p:cNvSpPr/>
          <p:nvPr/>
        </p:nvSpPr>
        <p:spPr>
          <a:xfrm>
            <a:off x="977074" y="1984228"/>
            <a:ext cx="9943732" cy="1384995"/>
          </a:xfrm>
          <a:prstGeom prst="rect">
            <a:avLst/>
          </a:prstGeom>
        </p:spPr>
        <p:txBody>
          <a:bodyPr wrap="square">
            <a:spAutoFit/>
          </a:bodyPr>
          <a:lstStyle/>
          <a:p>
            <a:r>
              <a:rPr lang="en-US" dirty="0"/>
              <a:t>Double-check subtraction problems by adding the answer (the </a:t>
            </a:r>
            <a:r>
              <a:rPr lang="en-US" i="1" dirty="0"/>
              <a:t>difference</a:t>
            </a:r>
            <a:r>
              <a:rPr lang="en-US" dirty="0"/>
              <a:t>) and the smaller number (the </a:t>
            </a:r>
            <a:r>
              <a:rPr lang="en-US" i="1" dirty="0"/>
              <a:t>subtrahend</a:t>
            </a:r>
            <a:r>
              <a:rPr lang="en-US" dirty="0"/>
              <a:t>); their sum should equal the larger number.</a:t>
            </a:r>
            <a:endParaRPr lang="en-US" dirty="0">
              <a:cs typeface="Times New Roman" panose="02020603050405020304" pitchFamily="18" charset="0"/>
            </a:endParaRPr>
          </a:p>
        </p:txBody>
      </p:sp>
      <p:sp>
        <p:nvSpPr>
          <p:cNvPr id="8" name="Rectangle 3">
            <a:extLst>
              <a:ext uri="{FF2B5EF4-FFF2-40B4-BE49-F238E27FC236}">
                <a16:creationId xmlns:a16="http://schemas.microsoft.com/office/drawing/2014/main" id="{86A87273-B320-4A77-A01F-C60F4922B085}"/>
              </a:ext>
            </a:extLst>
          </p:cNvPr>
          <p:cNvSpPr txBox="1">
            <a:spLocks noChangeArrowheads="1"/>
          </p:cNvSpPr>
          <p:nvPr/>
        </p:nvSpPr>
        <p:spPr bwMode="auto">
          <a:xfrm>
            <a:off x="4222530" y="3919480"/>
            <a:ext cx="1003738" cy="11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altLang="en-US" kern="0" dirty="0"/>
              <a:t>    37 </a:t>
            </a:r>
            <a:br>
              <a:rPr lang="en-US" altLang="en-US" kern="0" dirty="0"/>
            </a:br>
            <a:r>
              <a:rPr lang="en-US" altLang="en-US" u="sng" kern="0" dirty="0"/>
              <a:t>+  27</a:t>
            </a:r>
          </a:p>
        </p:txBody>
      </p:sp>
      <p:sp>
        <p:nvSpPr>
          <p:cNvPr id="9" name="Rectangle 8">
            <a:extLst>
              <a:ext uri="{FF2B5EF4-FFF2-40B4-BE49-F238E27FC236}">
                <a16:creationId xmlns:a16="http://schemas.microsoft.com/office/drawing/2014/main" id="{DB129A6A-E2A4-4F13-AE75-8EB341C1B676}"/>
              </a:ext>
            </a:extLst>
          </p:cNvPr>
          <p:cNvSpPr/>
          <p:nvPr/>
        </p:nvSpPr>
        <p:spPr>
          <a:xfrm>
            <a:off x="1048020" y="3961771"/>
            <a:ext cx="2833309" cy="523220"/>
          </a:xfrm>
          <a:prstGeom prst="rect">
            <a:avLst/>
          </a:prstGeom>
        </p:spPr>
        <p:txBody>
          <a:bodyPr wrap="square">
            <a:spAutoFit/>
          </a:bodyPr>
          <a:lstStyle/>
          <a:p>
            <a:r>
              <a:rPr lang="en-US" b="1" dirty="0">
                <a:solidFill>
                  <a:schemeClr val="tx1"/>
                </a:solidFill>
                <a:cs typeface="Times New Roman" panose="02020603050405020304" pitchFamily="18" charset="0"/>
              </a:rPr>
              <a:t>Step 4     Check:</a:t>
            </a:r>
          </a:p>
        </p:txBody>
      </p:sp>
      <p:sp>
        <p:nvSpPr>
          <p:cNvPr id="5" name="TextBox 4">
            <a:extLst>
              <a:ext uri="{FF2B5EF4-FFF2-40B4-BE49-F238E27FC236}">
                <a16:creationId xmlns:a16="http://schemas.microsoft.com/office/drawing/2014/main" id="{AF1FFE2C-ED4C-4123-A8F7-B54018A14C19}"/>
              </a:ext>
            </a:extLst>
          </p:cNvPr>
          <p:cNvSpPr txBox="1"/>
          <p:nvPr/>
        </p:nvSpPr>
        <p:spPr>
          <a:xfrm>
            <a:off x="4584370" y="4788891"/>
            <a:ext cx="543739" cy="523220"/>
          </a:xfrm>
          <a:prstGeom prst="rect">
            <a:avLst/>
          </a:prstGeom>
          <a:noFill/>
        </p:spPr>
        <p:txBody>
          <a:bodyPr wrap="none" rtlCol="0">
            <a:spAutoFit/>
          </a:bodyPr>
          <a:lstStyle/>
          <a:p>
            <a:r>
              <a:rPr lang="en-US" dirty="0">
                <a:solidFill>
                  <a:schemeClr val="tx1"/>
                </a:solidFill>
              </a:rPr>
              <a:t>64</a:t>
            </a:r>
          </a:p>
        </p:txBody>
      </p:sp>
      <p:pic>
        <p:nvPicPr>
          <p:cNvPr id="25" name="Picture 24">
            <a:extLst>
              <a:ext uri="{FF2B5EF4-FFF2-40B4-BE49-F238E27FC236}">
                <a16:creationId xmlns:a16="http://schemas.microsoft.com/office/drawing/2014/main" id="{F9C03571-AC74-48CF-B0A1-FCCD5F890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7" y="1984228"/>
            <a:ext cx="749809" cy="644653"/>
          </a:xfrm>
          <a:prstGeom prst="rect">
            <a:avLst/>
          </a:prstGeom>
        </p:spPr>
      </p:pic>
    </p:spTree>
    <p:extLst>
      <p:ext uri="{BB962C8B-B14F-4D97-AF65-F5344CB8AC3E}">
        <p14:creationId xmlns:p14="http://schemas.microsoft.com/office/powerpoint/2010/main" val="33346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13323</TotalTime>
  <Words>1143</Words>
  <Application>Microsoft Office PowerPoint</Application>
  <PresentationFormat>Widescreen</PresentationFormat>
  <Paragraphs>201</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Tahoma</vt:lpstr>
      <vt:lpstr>Calibri</vt:lpstr>
      <vt:lpstr>Arial Narrow</vt:lpstr>
      <vt:lpstr>Times New Roman</vt:lpstr>
      <vt:lpstr>3_Custom Design</vt:lpstr>
      <vt:lpstr>PowerPoint Presentation</vt:lpstr>
      <vt:lpstr>Objectives:</vt:lpstr>
      <vt:lpstr>Subtraction</vt:lpstr>
      <vt:lpstr>Example</vt:lpstr>
      <vt:lpstr>Example Continued</vt:lpstr>
      <vt:lpstr>Example Continued</vt:lpstr>
      <vt:lpstr>Example</vt:lpstr>
      <vt:lpstr>Example Continued</vt:lpstr>
      <vt:lpstr>Example Continued</vt:lpstr>
      <vt:lpstr>Example</vt:lpstr>
      <vt:lpstr>Example Continued</vt:lpstr>
      <vt:lpstr>Example</vt:lpstr>
      <vt:lpstr>Example Continued</vt:lpstr>
      <vt:lpstr>Practical Applications</vt:lpstr>
      <vt:lpstr>Example</vt:lpstr>
      <vt:lpstr>Example Continued</vt:lpstr>
      <vt:lpstr>Example</vt:lpstr>
      <vt:lpstr>Example Continued</vt:lpstr>
      <vt:lpstr>Example Continued</vt:lpstr>
      <vt:lpstr>Example Continued</vt:lpstr>
      <vt:lpstr>Example Continued</vt:lpstr>
      <vt:lpstr>Example Continued</vt:lpstr>
    </vt:vector>
  </TitlesOfParts>
  <Company>Copyright © 2019, 2015, 2011 Pearson Education,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for the Trades 11th Edition</dc:title>
  <dc:subject/>
  <dc:creator>Saunders/Carman</dc:creator>
  <dc:description/>
  <cp:lastModifiedBy>Sue Glascoe</cp:lastModifiedBy>
  <cp:revision>992</cp:revision>
  <cp:lastPrinted>2001-11-04T00:51:13Z</cp:lastPrinted>
  <dcterms:created xsi:type="dcterms:W3CDTF">2005-02-25T19:46:41Z</dcterms:created>
  <dcterms:modified xsi:type="dcterms:W3CDTF">2018-04-21T18:23:18Z</dcterms:modified>
</cp:coreProperties>
</file>