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33"/>
  </p:notesMasterIdLst>
  <p:handoutMasterIdLst>
    <p:handoutMasterId r:id="rId34"/>
  </p:handoutMasterIdLst>
  <p:sldIdLst>
    <p:sldId id="975" r:id="rId2"/>
    <p:sldId id="958" r:id="rId3"/>
    <p:sldId id="959" r:id="rId4"/>
    <p:sldId id="976" r:id="rId5"/>
    <p:sldId id="978" r:id="rId6"/>
    <p:sldId id="983" r:id="rId7"/>
    <p:sldId id="964" r:id="rId8"/>
    <p:sldId id="984" r:id="rId9"/>
    <p:sldId id="985" r:id="rId10"/>
    <p:sldId id="986" r:id="rId11"/>
    <p:sldId id="990" r:id="rId12"/>
    <p:sldId id="991" r:id="rId13"/>
    <p:sldId id="992" r:id="rId14"/>
    <p:sldId id="994" r:id="rId15"/>
    <p:sldId id="995" r:id="rId16"/>
    <p:sldId id="996" r:id="rId17"/>
    <p:sldId id="997" r:id="rId18"/>
    <p:sldId id="998" r:id="rId19"/>
    <p:sldId id="999" r:id="rId20"/>
    <p:sldId id="1000" r:id="rId21"/>
    <p:sldId id="1002" r:id="rId22"/>
    <p:sldId id="1003" r:id="rId23"/>
    <p:sldId id="1004" r:id="rId24"/>
    <p:sldId id="1005" r:id="rId25"/>
    <p:sldId id="1006" r:id="rId26"/>
    <p:sldId id="1008" r:id="rId27"/>
    <p:sldId id="1009" r:id="rId28"/>
    <p:sldId id="1010" r:id="rId29"/>
    <p:sldId id="1012" r:id="rId30"/>
    <p:sldId id="1013" r:id="rId31"/>
    <p:sldId id="1014" r:id="rId32"/>
  </p:sldIdLst>
  <p:sldSz cx="12192000" cy="6858000"/>
  <p:notesSz cx="6858000" cy="9144000"/>
  <p:embeddedFontLst>
    <p:embeddedFont>
      <p:font typeface="Tahoma" panose="020B0604030504040204" pitchFamily="34" charset="0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Arial Narrow" panose="020B0606020202030204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</p:embeddedFontLst>
  <p:custDataLst>
    <p:tags r:id="rId46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9" userDrawn="1">
          <p15:clr>
            <a:srgbClr val="A4A3A4"/>
          </p15:clr>
        </p15:guide>
        <p15:guide id="2" orient="horz" pos="888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2388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ala Trim" initials="PT" lastIdx="1" clrIdx="0">
    <p:extLst>
      <p:ext uri="{19B8F6BF-5375-455C-9EA6-DF929625EA0E}">
        <p15:presenceInfo xmlns:p15="http://schemas.microsoft.com/office/powerpoint/2012/main" userId="Pamala Tri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76CE"/>
    <a:srgbClr val="6565FF"/>
    <a:srgbClr val="21193E"/>
    <a:srgbClr val="218B33"/>
    <a:srgbClr val="26A23B"/>
    <a:srgbClr val="04AC04"/>
    <a:srgbClr val="3399FF"/>
    <a:srgbClr val="CCECFF"/>
    <a:srgbClr val="2BC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2" autoAdjust="0"/>
    <p:restoredTop sz="93201" autoAdjust="0"/>
  </p:normalViewPr>
  <p:slideViewPr>
    <p:cSldViewPr snapToGrid="0" snapToObjects="1">
      <p:cViewPr varScale="1">
        <p:scale>
          <a:sx n="74" d="100"/>
          <a:sy n="74" d="100"/>
        </p:scale>
        <p:origin x="66" y="438"/>
      </p:cViewPr>
      <p:guideLst>
        <p:guide orient="horz" pos="3709"/>
        <p:guide orient="horz" pos="888"/>
        <p:guide pos="3840"/>
        <p:guide pos="2388"/>
        <p:guide orient="horz" pos="2160"/>
        <p:guide pos="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5C01254-5541-42EE-929A-7A5CD7612AE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13345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285DDF3-88CB-4F42-8972-276A545FE38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29769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68297-6211-4F86-A40D-4A6AAD43FA51}" type="slidenum">
              <a:rPr lang="en-CA" altLang="en-US" sz="1200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8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21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678"/>
            <a:ext cx="12192000" cy="95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92" y="1527049"/>
            <a:ext cx="11158728" cy="452596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aseline="0">
                <a:latin typeface="Times New Roman" panose="02020603050405020304" pitchFamily="18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baseline="0">
                <a:latin typeface="Times New Roman" panose="02020603050405020304" pitchFamily="18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baseline="0">
                <a:latin typeface="Times New Roman" panose="02020603050405020304" pitchFamily="18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baseline="0">
                <a:latin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045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04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27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31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176339"/>
            <a:ext cx="10972800" cy="494982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910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411818" y="0"/>
            <a:ext cx="23812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23812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23814"/>
            <a:ext cx="12192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56351"/>
            <a:ext cx="2546351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0"/>
          <p:cNvSpPr>
            <a:spLocks noChangeArrowheads="1"/>
          </p:cNvSpPr>
          <p:nvPr userDrawn="1"/>
        </p:nvSpPr>
        <p:spPr bwMode="gray">
          <a:xfrm>
            <a:off x="0" y="6356351"/>
            <a:ext cx="12192000" cy="5079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2800"/>
          </a:p>
        </p:txBody>
      </p:sp>
      <p:sp>
        <p:nvSpPr>
          <p:cNvPr id="15" name="TextBox 16"/>
          <p:cNvSpPr txBox="1">
            <a:spLocks noChangeArrowheads="1"/>
          </p:cNvSpPr>
          <p:nvPr userDrawn="1"/>
        </p:nvSpPr>
        <p:spPr bwMode="auto">
          <a:xfrm>
            <a:off x="4580467" y="6513132"/>
            <a:ext cx="474556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rgbClr val="FFFFFF"/>
                </a:solidFill>
                <a:cs typeface="Times New Roman" panose="02020603050405020304" pitchFamily="18" charset="0"/>
              </a:rPr>
              <a:t>Copyright © 2019, 2015, 2011 Pearson Education, Inc.</a:t>
            </a: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10078806" y="6442837"/>
            <a:ext cx="182456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48446396-2D47-44D8-8B37-6817DAB46179}" type="slidenum">
              <a:rPr lang="en-US" alt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5" y="6378641"/>
            <a:ext cx="1443567" cy="45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6"/>
          <p:cNvSpPr txBox="1">
            <a:spLocks noChangeArrowheads="1"/>
          </p:cNvSpPr>
          <p:nvPr userDrawn="1"/>
        </p:nvSpPr>
        <p:spPr bwMode="auto">
          <a:xfrm>
            <a:off x="1818217" y="6524625"/>
            <a:ext cx="282786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bg1"/>
                </a:solidFill>
                <a:ea typeface="Calibri" panose="020F0502020204030204" pitchFamily="34" charset="0"/>
              </a:rPr>
              <a:t>ALWAYS LEARNING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1" r:id="rId3"/>
    <p:sldLayoutId id="2147483662" r:id="rId4"/>
    <p:sldLayoutId id="2147483667" r:id="rId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aseline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aseline="0">
          <a:solidFill>
            <a:schemeClr val="tx1"/>
          </a:solidFill>
          <a:latin typeface="+mn-lt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aseline="0">
          <a:solidFill>
            <a:schemeClr val="tx1"/>
          </a:solidFill>
          <a:latin typeface="+mn-lt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aseline="0">
          <a:solidFill>
            <a:schemeClr val="tx1"/>
          </a:solidFill>
          <a:latin typeface="+mn-lt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aseline="0">
          <a:solidFill>
            <a:schemeClr val="tx1"/>
          </a:solidFill>
          <a:latin typeface="+mn-lt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513567" y="638175"/>
            <a:ext cx="448460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6600" b="1" dirty="0">
                <a:cs typeface="Times New Roman" panose="02020603050405020304" pitchFamily="18" charset="0"/>
              </a:rPr>
              <a:t>Chapter 1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701457" y="2033784"/>
            <a:ext cx="52609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Arithmetic of Whole Numbers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712418" y="3555826"/>
            <a:ext cx="52448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Section 1.1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Reading, Writing, Rounding, and Adding Whole Numbers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5844"/>
            <a:ext cx="4400811" cy="5628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Reading and Writing Whole Numbers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557" y="1333507"/>
            <a:ext cx="11158728" cy="15242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each block of three digits read the digits in the normal way (“forty-seven,” “six hundred fifty-three”) and add the name of the block (“billion,” “million”). Notice that the word “and” is not used in naming these numbers.</a:t>
            </a:r>
            <a:endParaRPr lang="en-US" altLang="en-US" dirty="0"/>
          </a:p>
        </p:txBody>
      </p:sp>
      <p:pic>
        <p:nvPicPr>
          <p:cNvPr id="3" name="Picture 2" descr="A close up of a piano&#10;&#10;Description generated with high confidence">
            <a:extLst>
              <a:ext uri="{FF2B5EF4-FFF2-40B4-BE49-F238E27FC236}">
                <a16:creationId xmlns:a16="http://schemas.microsoft.com/office/drawing/2014/main" id="{6C46CBC1-858D-44D8-A6AC-80E5CE99F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12" y="3035145"/>
            <a:ext cx="9067399" cy="27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7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Rounding Whole Numbers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557" y="1333506"/>
            <a:ext cx="11158728" cy="3814963"/>
          </a:xfrm>
        </p:spPr>
        <p:txBody>
          <a:bodyPr/>
          <a:lstStyle/>
          <a:p>
            <a:r>
              <a:rPr lang="en-US" dirty="0"/>
              <a:t>In many situations a simplified approximation of a number is more useful than its exact value. For example, the accountant for a business may calculate its total monthly revenue as $247,563, but the owner of the business may find it easier to talk about the revenue as “about $250,000.”</a:t>
            </a:r>
          </a:p>
          <a:p>
            <a:r>
              <a:rPr lang="en-US" dirty="0"/>
              <a:t>The process of approximating a number is called </a:t>
            </a:r>
            <a:r>
              <a:rPr lang="en-US" i="1" dirty="0"/>
              <a:t>rounding. </a:t>
            </a:r>
            <a:r>
              <a:rPr lang="en-US" dirty="0"/>
              <a:t>Rounding numbers comes in handy when we need to make estimates or do “mental mathematics.”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906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Rounding Whole Numbers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557" y="1055894"/>
            <a:ext cx="11158728" cy="3814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number can be rounded to any desired place. For example, $247,563 is</a:t>
            </a:r>
          </a:p>
          <a:p>
            <a:pPr marL="0" indent="0">
              <a:buNone/>
            </a:pPr>
            <a:r>
              <a:rPr lang="en-US" dirty="0"/>
              <a:t>approximately</a:t>
            </a:r>
          </a:p>
          <a:p>
            <a:r>
              <a:rPr lang="en-US" dirty="0">
                <a:solidFill>
                  <a:srgbClr val="3333FF"/>
                </a:solidFill>
              </a:rPr>
              <a:t>$247,560 rounded to the nearest ten,</a:t>
            </a:r>
          </a:p>
          <a:p>
            <a:r>
              <a:rPr lang="en-US" dirty="0">
                <a:solidFill>
                  <a:srgbClr val="3333FF"/>
                </a:solidFill>
              </a:rPr>
              <a:t>$247,600 rounded to the nearest hundred,</a:t>
            </a:r>
          </a:p>
          <a:p>
            <a:r>
              <a:rPr lang="en-US" dirty="0">
                <a:solidFill>
                  <a:srgbClr val="3333FF"/>
                </a:solidFill>
              </a:rPr>
              <a:t>$248,000 rounded to the nearest thousand,</a:t>
            </a:r>
          </a:p>
          <a:p>
            <a:r>
              <a:rPr lang="en-US" dirty="0">
                <a:solidFill>
                  <a:srgbClr val="3333FF"/>
                </a:solidFill>
              </a:rPr>
              <a:t>$250,000 rounded to the nearest ten thousand, and</a:t>
            </a:r>
          </a:p>
          <a:p>
            <a:r>
              <a:rPr lang="en-US" dirty="0">
                <a:solidFill>
                  <a:srgbClr val="3333FF"/>
                </a:solidFill>
              </a:rPr>
              <a:t>$200,000 rounded to the nearest hundred thousand.</a:t>
            </a:r>
            <a:endParaRPr lang="en-US" alt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678"/>
            <a:ext cx="2713703" cy="955675"/>
          </a:xfrm>
        </p:spPr>
        <p:txBody>
          <a:bodyPr/>
          <a:lstStyle/>
          <a:p>
            <a:r>
              <a:rPr lang="en-US" altLang="en-US" dirty="0"/>
              <a:t>Example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5244" y="253240"/>
            <a:ext cx="9164939" cy="606551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To round a whole number, follow this step-by-step process: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E90DF86E-07FF-4E21-8CEA-32596E7164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12" y="1814756"/>
                <a:ext cx="6393882" cy="1419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b="1" kern="0" dirty="0"/>
                  <a:t>Step 1  </a:t>
                </a:r>
                <a:r>
                  <a:rPr lang="en-US" altLang="en-US" kern="0" dirty="0"/>
                  <a:t>Determine the place to which the </a:t>
                </a:r>
                <a:br>
                  <a:rPr lang="en-US" altLang="en-US" kern="0" dirty="0"/>
                </a:br>
                <a:r>
                  <a:rPr lang="en-US" altLang="en-US" kern="0" dirty="0"/>
                  <a:t>             number is to be rounded. Mark it  </a:t>
                </a:r>
                <a:br>
                  <a:rPr lang="en-US" altLang="en-US" kern="0" dirty="0"/>
                </a:br>
                <a:r>
                  <a:rPr lang="en-US" altLang="en-US" kern="0" dirty="0"/>
                  <a:t>             on the right with a </a:t>
                </a:r>
                <a14:m>
                  <m:oMath xmlns:m="http://schemas.openxmlformats.org/officeDocument/2006/math">
                    <m:r>
                      <a:rPr lang="en-US" altLang="en-US" b="1" i="1" kern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</m:oMath>
                </a14:m>
                <a:r>
                  <a:rPr lang="en-US" altLang="en-US" kern="0" dirty="0"/>
                  <a:t>.</a:t>
                </a:r>
              </a:p>
            </p:txBody>
          </p:sp>
        </mc:Choice>
        <mc:Fallback xmlns="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E90DF86E-07FF-4E21-8CEA-32596E716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12" y="1814756"/>
                <a:ext cx="6393882" cy="1419573"/>
              </a:xfrm>
              <a:prstGeom prst="rect">
                <a:avLst/>
              </a:prstGeom>
              <a:blipFill>
                <a:blip r:embed="rId2"/>
                <a:stretch>
                  <a:fillRect l="-1907" t="-4721" b="-85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0C683740-452A-4E9B-B0C0-F746D3904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599" y="1170034"/>
            <a:ext cx="2713703" cy="60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kern="0" dirty="0"/>
              <a:t>Round 247,563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90BBFD0-37A5-44DB-AEAB-1E94CBAA8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455" y="978408"/>
            <a:ext cx="2905316" cy="110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kern="0" dirty="0"/>
              <a:t>to the nearest hundred thousand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431494D-59DC-430A-A856-03E771487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3977" y="943485"/>
            <a:ext cx="2143832" cy="110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kern="0" dirty="0"/>
              <a:t>to the nearest ten thousand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F0537B9C-B8E3-459A-890D-32919452C8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51721" y="2111218"/>
                <a:ext cx="1935878" cy="711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kern="0" dirty="0"/>
                  <a:t>$2</a:t>
                </a:r>
                <a14:m>
                  <m:oMath xmlns:m="http://schemas.openxmlformats.org/officeDocument/2006/math">
                    <m:r>
                      <a:rPr lang="en-US" altLang="en-US" b="1" i="1" kern="0" baseline="-2500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</m:oMath>
                </a14:m>
                <a:r>
                  <a:rPr lang="en-US" altLang="en-US" kern="0" dirty="0"/>
                  <a:t>47,563</a:t>
                </a: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F0537B9C-B8E3-459A-890D-32919452C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1721" y="2111218"/>
                <a:ext cx="1935878" cy="711437"/>
              </a:xfrm>
              <a:prstGeom prst="rect">
                <a:avLst/>
              </a:prstGeom>
              <a:blipFill>
                <a:blip r:embed="rId3"/>
                <a:stretch>
                  <a:fillRect l="-6625" t="-85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1CF0B85A-011E-41D7-8459-D1F211571F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51931" y="2057400"/>
                <a:ext cx="1935878" cy="711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kern="0" dirty="0"/>
                  <a:t>$24</a:t>
                </a:r>
                <a14:m>
                  <m:oMath xmlns:m="http://schemas.openxmlformats.org/officeDocument/2006/math">
                    <m:r>
                      <a:rPr lang="en-US" altLang="en-US" b="1" i="1" kern="0" baseline="-2500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</m:oMath>
                </a14:m>
                <a:r>
                  <a:rPr lang="en-US" altLang="en-US" kern="0" dirty="0"/>
                  <a:t>7,563</a:t>
                </a:r>
              </a:p>
            </p:txBody>
          </p:sp>
        </mc:Choice>
        <mc:Fallback xmlns="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1CF0B85A-011E-41D7-8459-D1F211571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1931" y="2057400"/>
                <a:ext cx="1935878" cy="711437"/>
              </a:xfrm>
              <a:prstGeom prst="rect">
                <a:avLst/>
              </a:prstGeom>
              <a:blipFill>
                <a:blip r:embed="rId4"/>
                <a:stretch>
                  <a:fillRect l="-6289" t="-94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3">
            <a:extLst>
              <a:ext uri="{FF2B5EF4-FFF2-40B4-BE49-F238E27FC236}">
                <a16:creationId xmlns:a16="http://schemas.microsoft.com/office/drawing/2014/main" id="{421F8780-034B-44BA-BC6F-426E45592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2" y="3212736"/>
            <a:ext cx="6868628" cy="141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b="1" kern="0" dirty="0"/>
              <a:t>Step 2  </a:t>
            </a:r>
            <a:r>
              <a:rPr lang="en-US" altLang="en-US" kern="0" dirty="0"/>
              <a:t>If the digit to the right of the mark is </a:t>
            </a:r>
            <a:br>
              <a:rPr lang="en-US" altLang="en-US" kern="0" dirty="0"/>
            </a:br>
            <a:r>
              <a:rPr lang="en-US" altLang="en-US" kern="0" dirty="0"/>
              <a:t>             less than 5, replace all digits to the  </a:t>
            </a:r>
            <a:br>
              <a:rPr lang="en-US" altLang="en-US" kern="0" dirty="0"/>
            </a:br>
            <a:r>
              <a:rPr lang="en-US" altLang="en-US" kern="0" dirty="0"/>
              <a:t>             right of the mark with zeros.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9F761624-717C-4882-8774-F520DCF46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721" y="3834233"/>
            <a:ext cx="1935878" cy="7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kern="0" dirty="0"/>
              <a:t>$200,000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B8A6B-5E22-4B17-97AA-E1A3DAEFC6EC}"/>
              </a:ext>
            </a:extLst>
          </p:cNvPr>
          <p:cNvSpPr txBox="1"/>
          <p:nvPr/>
        </p:nvSpPr>
        <p:spPr>
          <a:xfrm>
            <a:off x="7076659" y="3100442"/>
            <a:ext cx="2831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&lt; 5, round down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6A5C1B-373D-439A-91E6-9892E8D94302}"/>
              </a:ext>
            </a:extLst>
          </p:cNvPr>
          <p:cNvCxnSpPr>
            <a:cxnSpLocks/>
          </p:cNvCxnSpPr>
          <p:nvPr/>
        </p:nvCxnSpPr>
        <p:spPr bwMode="auto">
          <a:xfrm flipV="1">
            <a:off x="7991060" y="2524541"/>
            <a:ext cx="0" cy="6857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Rectangle 3">
            <a:extLst>
              <a:ext uri="{FF2B5EF4-FFF2-40B4-BE49-F238E27FC236}">
                <a16:creationId xmlns:a16="http://schemas.microsoft.com/office/drawing/2014/main" id="{D68A832E-746E-4703-955F-9A4BAD0A1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2" y="4610717"/>
            <a:ext cx="7225309" cy="172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b="1" kern="0" dirty="0"/>
              <a:t>Step 3  </a:t>
            </a:r>
            <a:r>
              <a:rPr lang="en-US" altLang="en-US" kern="0" dirty="0"/>
              <a:t>If the digit to the right of the mark is</a:t>
            </a:r>
            <a:br>
              <a:rPr lang="en-US" altLang="en-US" kern="0" dirty="0"/>
            </a:br>
            <a:r>
              <a:rPr lang="en-US" altLang="en-US" kern="0" dirty="0"/>
              <a:t>             equal to or larger than 5, increase the </a:t>
            </a:r>
            <a:br>
              <a:rPr lang="en-US" altLang="en-US" kern="0" dirty="0"/>
            </a:br>
            <a:r>
              <a:rPr lang="en-US" altLang="en-US" kern="0" dirty="0"/>
              <a:t>             digit to the left by 1 and replace all digits </a:t>
            </a:r>
            <a:br>
              <a:rPr lang="en-US" altLang="en-US" kern="0" dirty="0"/>
            </a:br>
            <a:r>
              <a:rPr lang="en-US" altLang="en-US" kern="0" dirty="0"/>
              <a:t>             to the right with zeros.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7ED7D69E-2023-4C63-B4E7-B5982DEC6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8356" y="4796152"/>
            <a:ext cx="1935878" cy="7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kern="0" dirty="0"/>
              <a:t>$250,000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3BE7BD-22C1-4D36-96E0-31211BE52DC7}"/>
              </a:ext>
            </a:extLst>
          </p:cNvPr>
          <p:cNvSpPr txBox="1"/>
          <p:nvPr/>
        </p:nvSpPr>
        <p:spPr>
          <a:xfrm>
            <a:off x="9360776" y="4150110"/>
            <a:ext cx="239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 &gt; 5, round up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C50C3B1-64F2-4D5A-91D4-72D7060B5D2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732377" y="2524543"/>
            <a:ext cx="6932" cy="16255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2694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13" grpId="0"/>
      <p:bldP spid="14" grpId="0"/>
      <p:bldP spid="4" grpId="0"/>
      <p:bldP spid="18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Addition of Whole Numbers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557" y="1055895"/>
            <a:ext cx="11158728" cy="2373106"/>
          </a:xfrm>
        </p:spPr>
        <p:txBody>
          <a:bodyPr/>
          <a:lstStyle/>
          <a:p>
            <a:r>
              <a:rPr lang="en-US" dirty="0"/>
              <a:t>The answer to an addition problem is called the </a:t>
            </a:r>
            <a:r>
              <a:rPr lang="en-US" b="1" dirty="0"/>
              <a:t>sum</a:t>
            </a:r>
            <a:r>
              <a:rPr lang="en-US" dirty="0"/>
              <a:t>.</a:t>
            </a:r>
          </a:p>
          <a:p>
            <a:r>
              <a:rPr lang="en-US" dirty="0"/>
              <a:t>Adding one-digit numbers is very important. It is the key to many mathematical computations—even if you do the work on a calculator. </a:t>
            </a:r>
            <a:br>
              <a:rPr lang="en-US" dirty="0"/>
            </a:br>
            <a:r>
              <a:rPr lang="en-US" dirty="0"/>
              <a:t>But you also must be able to add numbers with two or more digits.</a:t>
            </a:r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F6553A-B423-47DE-837D-A8AFEC6B8381}"/>
              </a:ext>
            </a:extLst>
          </p:cNvPr>
          <p:cNvSpPr/>
          <p:nvPr/>
        </p:nvSpPr>
        <p:spPr>
          <a:xfrm>
            <a:off x="713215" y="3260538"/>
            <a:ext cx="107230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Suppose that, as a contractor, you need to find the total time spent on a job by two workers who have put in 31 hours and 48 hours, respectively. You will need to find the sum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31 hours + 48 hours = ______.</a:t>
            </a:r>
          </a:p>
        </p:txBody>
      </p:sp>
    </p:spTree>
    <p:extLst>
      <p:ext uri="{BB962C8B-B14F-4D97-AF65-F5344CB8AC3E}">
        <p14:creationId xmlns:p14="http://schemas.microsoft.com/office/powerpoint/2010/main" val="3239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Estimating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557" y="1055895"/>
            <a:ext cx="11158728" cy="11291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first step is to </a:t>
            </a:r>
            <a:r>
              <a:rPr lang="en-US" i="1" dirty="0"/>
              <a:t>estimate </a:t>
            </a:r>
            <a:r>
              <a:rPr lang="en-US" dirty="0"/>
              <a:t>your answer. The most important rule in any mathematical calculation is: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E3585C-0C15-4378-8F59-2E6FC8BF0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6" y="2185060"/>
            <a:ext cx="11454248" cy="12152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8306B0-BC20-46FA-BA34-E170082D08A0}"/>
              </a:ext>
            </a:extLst>
          </p:cNvPr>
          <p:cNvSpPr/>
          <p:nvPr/>
        </p:nvSpPr>
        <p:spPr>
          <a:xfrm>
            <a:off x="734465" y="3629869"/>
            <a:ext cx="107230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Rounding to the nearest 10 hours, the sum can be estimated as 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30 hours + 50 hours = 80 hours.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E5D88F-4E9B-4261-9463-729BC56E5775}"/>
              </a:ext>
            </a:extLst>
          </p:cNvPr>
          <p:cNvSpPr/>
          <p:nvPr/>
        </p:nvSpPr>
        <p:spPr>
          <a:xfrm>
            <a:off x="734465" y="5129638"/>
            <a:ext cx="107230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Once you have a rough estimate of the answer, you are</a:t>
            </a:r>
          </a:p>
          <a:p>
            <a:r>
              <a:rPr lang="en-US" dirty="0">
                <a:cs typeface="Times New Roman" panose="02020603050405020304" pitchFamily="18" charset="0"/>
              </a:rPr>
              <a:t>ready to do the arithmetic work.</a:t>
            </a:r>
          </a:p>
        </p:txBody>
      </p:sp>
    </p:spTree>
    <p:extLst>
      <p:ext uri="{BB962C8B-B14F-4D97-AF65-F5344CB8AC3E}">
        <p14:creationId xmlns:p14="http://schemas.microsoft.com/office/powerpoint/2010/main" val="77994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Estimating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8306B0-BC20-46FA-BA34-E170082D08A0}"/>
              </a:ext>
            </a:extLst>
          </p:cNvPr>
          <p:cNvSpPr/>
          <p:nvPr/>
        </p:nvSpPr>
        <p:spPr>
          <a:xfrm>
            <a:off x="734465" y="1183552"/>
            <a:ext cx="6592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31 hours + 48 hours = ________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E5D88F-4E9B-4261-9463-729BC56E5775}"/>
              </a:ext>
            </a:extLst>
          </p:cNvPr>
          <p:cNvSpPr/>
          <p:nvPr/>
        </p:nvSpPr>
        <p:spPr>
          <a:xfrm>
            <a:off x="734465" y="2006428"/>
            <a:ext cx="2792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Set it up like this: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DC51D5-8F33-4962-8D58-0DE2D11CD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65" y="2863024"/>
            <a:ext cx="2958090" cy="29306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F573EEE-52B1-498F-9110-E094818F97C1}"/>
              </a:ext>
            </a:extLst>
          </p:cNvPr>
          <p:cNvSpPr/>
          <p:nvPr/>
        </p:nvSpPr>
        <p:spPr>
          <a:xfrm>
            <a:off x="5199080" y="3204968"/>
            <a:ext cx="65926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The numbers to be added are arranged vertically (up and down) in columns.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The right end or ones digits are placed in the ones column, the tens digits are placed in the tens column, and so on.</a:t>
            </a:r>
          </a:p>
        </p:txBody>
      </p:sp>
    </p:spTree>
    <p:extLst>
      <p:ext uri="{BB962C8B-B14F-4D97-AF65-F5344CB8AC3E}">
        <p14:creationId xmlns:p14="http://schemas.microsoft.com/office/powerpoint/2010/main" val="17791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678"/>
            <a:ext cx="10343408" cy="955675"/>
          </a:xfrm>
        </p:spPr>
        <p:txBody>
          <a:bodyPr/>
          <a:lstStyle/>
          <a:p>
            <a:r>
              <a:rPr lang="en-US" altLang="en-US" dirty="0"/>
              <a:t>Estimating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8306B0-BC20-46FA-BA34-E170082D08A0}"/>
              </a:ext>
            </a:extLst>
          </p:cNvPr>
          <p:cNvSpPr/>
          <p:nvPr/>
        </p:nvSpPr>
        <p:spPr>
          <a:xfrm>
            <a:off x="1146838" y="3037892"/>
            <a:ext cx="944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   31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E5D88F-4E9B-4261-9463-729BC56E5775}"/>
              </a:ext>
            </a:extLst>
          </p:cNvPr>
          <p:cNvSpPr/>
          <p:nvPr/>
        </p:nvSpPr>
        <p:spPr>
          <a:xfrm>
            <a:off x="734464" y="2006428"/>
            <a:ext cx="7780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Once the digits are lined up the problem is easy.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573EEE-52B1-498F-9110-E094818F97C1}"/>
              </a:ext>
            </a:extLst>
          </p:cNvPr>
          <p:cNvSpPr/>
          <p:nvPr/>
        </p:nvSpPr>
        <p:spPr>
          <a:xfrm>
            <a:off x="630806" y="991893"/>
            <a:ext cx="107457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Most often the cause of errors in arithmetic is carelessness, especially in simple tasks such as lining up the </a:t>
            </a:r>
            <a:r>
              <a:rPr lang="en-US">
                <a:solidFill>
                  <a:schemeClr val="tx1"/>
                </a:solidFill>
                <a:cs typeface="Times New Roman" panose="02020603050405020304" pitchFamily="18" charset="0"/>
              </a:rPr>
              <a:t>digits correctly.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5D0C85-4CDE-44BE-921A-111BC2087A34}"/>
              </a:ext>
            </a:extLst>
          </p:cNvPr>
          <p:cNvSpPr/>
          <p:nvPr/>
        </p:nvSpPr>
        <p:spPr>
          <a:xfrm>
            <a:off x="2563265" y="3013911"/>
            <a:ext cx="7780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First, </a:t>
            </a:r>
            <a:r>
              <a:rPr lang="en-US" dirty="0">
                <a:cs typeface="Times New Roman" panose="02020603050405020304" pitchFamily="18" charset="0"/>
              </a:rPr>
              <a:t>find the sum of the ones column: 1 + 8 = 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0985B7-BCE1-4F1E-9C85-A8725E0A618A}"/>
              </a:ext>
            </a:extLst>
          </p:cNvPr>
          <p:cNvSpPr/>
          <p:nvPr/>
        </p:nvSpPr>
        <p:spPr>
          <a:xfrm>
            <a:off x="2563264" y="3454494"/>
            <a:ext cx="7780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Then, </a:t>
            </a:r>
            <a:r>
              <a:rPr lang="en-US" dirty="0">
                <a:cs typeface="Times New Roman" panose="02020603050405020304" pitchFamily="18" charset="0"/>
              </a:rPr>
              <a:t>find the sum of the tens column: 3 + 4 = 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64447E-22F1-4F71-8652-DC56035D267C}"/>
              </a:ext>
            </a:extLst>
          </p:cNvPr>
          <p:cNvSpPr txBox="1"/>
          <p:nvPr/>
        </p:nvSpPr>
        <p:spPr>
          <a:xfrm>
            <a:off x="1563572" y="384760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ABC1AC-A956-4FEB-9DD2-8148C6B01EB8}"/>
              </a:ext>
            </a:extLst>
          </p:cNvPr>
          <p:cNvSpPr txBox="1"/>
          <p:nvPr/>
        </p:nvSpPr>
        <p:spPr>
          <a:xfrm>
            <a:off x="1364562" y="384760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F8C3F5-333D-47A4-8D27-8CD18B567E7E}"/>
              </a:ext>
            </a:extLst>
          </p:cNvPr>
          <p:cNvSpPr/>
          <p:nvPr/>
        </p:nvSpPr>
        <p:spPr>
          <a:xfrm>
            <a:off x="1146838" y="4703133"/>
            <a:ext cx="9800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Does the answer agree with your original estimate? Yes. The estimate, 80, is roughly equal to the actual sum, 79.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DFD6E-14D5-471B-B4F8-4AA8B314CDC6}"/>
              </a:ext>
            </a:extLst>
          </p:cNvPr>
          <p:cNvSpPr/>
          <p:nvPr/>
        </p:nvSpPr>
        <p:spPr>
          <a:xfrm>
            <a:off x="1074520" y="3444203"/>
            <a:ext cx="944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cs typeface="Times New Roman" panose="02020603050405020304" pitchFamily="18" charset="0"/>
              </a:rPr>
              <a:t>+ 48</a:t>
            </a:r>
          </a:p>
        </p:txBody>
      </p:sp>
    </p:spTree>
    <p:extLst>
      <p:ext uri="{BB962C8B-B14F-4D97-AF65-F5344CB8AC3E}">
        <p14:creationId xmlns:p14="http://schemas.microsoft.com/office/powerpoint/2010/main" val="1774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  <p:bldP spid="10" grpId="0"/>
      <p:bldP spid="2" grpId="0"/>
      <p:bldP spid="3" grpId="0"/>
      <p:bldP spid="5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573EEE-52B1-498F-9110-E094818F97C1}"/>
              </a:ext>
            </a:extLst>
          </p:cNvPr>
          <p:cNvSpPr/>
          <p:nvPr/>
        </p:nvSpPr>
        <p:spPr>
          <a:xfrm>
            <a:off x="1131159" y="933896"/>
            <a:ext cx="10604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tx1"/>
                </a:solidFill>
              </a:rPr>
              <a:t>guess and check method </a:t>
            </a:r>
            <a:r>
              <a:rPr lang="en-US" dirty="0">
                <a:solidFill>
                  <a:schemeClr val="tx1"/>
                </a:solidFill>
              </a:rPr>
              <a:t>of doing mathematics</a:t>
            </a:r>
          </a:p>
          <a:p>
            <a:r>
              <a:rPr lang="en-US" dirty="0">
                <a:solidFill>
                  <a:schemeClr val="tx1"/>
                </a:solidFill>
              </a:rPr>
              <a:t>1. </a:t>
            </a:r>
            <a:r>
              <a:rPr lang="en-US" b="1" dirty="0"/>
              <a:t>Estimate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answer using rounded numbers.</a:t>
            </a:r>
          </a:p>
          <a:p>
            <a:r>
              <a:rPr lang="en-US" dirty="0">
                <a:solidFill>
                  <a:schemeClr val="tx1"/>
                </a:solidFill>
              </a:rPr>
              <a:t>2. </a:t>
            </a:r>
            <a:r>
              <a:rPr lang="en-US" b="1" dirty="0"/>
              <a:t>Work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problem carefully.</a:t>
            </a:r>
          </a:p>
          <a:p>
            <a:r>
              <a:rPr lang="en-US" dirty="0">
                <a:solidFill>
                  <a:schemeClr val="tx1"/>
                </a:solidFill>
              </a:rPr>
              <a:t>3. </a:t>
            </a:r>
            <a:r>
              <a:rPr lang="en-US" b="1" dirty="0"/>
              <a:t>Check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your answer against the estimate. If they disagree, repeat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both Steps 1 and 2. The check icon reminds you to check your work.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0998D1A-6707-4D73-9F68-409DE0A3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and Check Method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3A53C3-668F-44EE-B786-74AE7FF32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0" y="2138657"/>
            <a:ext cx="749809" cy="6446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65D9908-E7F4-4A1F-A377-A31DD6B84593}"/>
              </a:ext>
            </a:extLst>
          </p:cNvPr>
          <p:cNvSpPr/>
          <p:nvPr/>
        </p:nvSpPr>
        <p:spPr>
          <a:xfrm>
            <a:off x="733141" y="3880122"/>
            <a:ext cx="104652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The guess </a:t>
            </a:r>
            <a:r>
              <a:rPr lang="en-US" i="1" dirty="0">
                <a:cs typeface="Times New Roman" panose="02020603050405020304" pitchFamily="18" charset="0"/>
              </a:rPr>
              <a:t>and </a:t>
            </a:r>
            <a:r>
              <a:rPr lang="en-US" dirty="0">
                <a:cs typeface="Times New Roman" panose="02020603050405020304" pitchFamily="18" charset="0"/>
              </a:rPr>
              <a:t>check method means that you never work in the dark; you always know where you are going.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Estimating is especially important in practical math, where a wrong answer is not just a mark on a piece of paper. An error may mean time and money lost.</a:t>
            </a:r>
          </a:p>
        </p:txBody>
      </p:sp>
    </p:spTree>
    <p:extLst>
      <p:ext uri="{BB962C8B-B14F-4D97-AF65-F5344CB8AC3E}">
        <p14:creationId xmlns:p14="http://schemas.microsoft.com/office/powerpoint/2010/main" val="13944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573EEE-52B1-498F-9110-E094818F97C1}"/>
              </a:ext>
            </a:extLst>
          </p:cNvPr>
          <p:cNvSpPr/>
          <p:nvPr/>
        </p:nvSpPr>
        <p:spPr>
          <a:xfrm>
            <a:off x="1131159" y="933896"/>
            <a:ext cx="10229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27 </a:t>
            </a:r>
            <a:r>
              <a:rPr lang="en-US" dirty="0" err="1">
                <a:solidFill>
                  <a:schemeClr val="tx1"/>
                </a:solidFill>
              </a:rPr>
              <a:t>lb</a:t>
            </a:r>
            <a:r>
              <a:rPr lang="en-US" dirty="0">
                <a:solidFill>
                  <a:schemeClr val="tx1"/>
                </a:solidFill>
              </a:rPr>
              <a:t> + 58 </a:t>
            </a:r>
            <a:r>
              <a:rPr lang="en-US" dirty="0" err="1">
                <a:solidFill>
                  <a:schemeClr val="tx1"/>
                </a:solidFill>
              </a:rPr>
              <a:t>lb</a:t>
            </a:r>
            <a:r>
              <a:rPr lang="en-US" dirty="0">
                <a:solidFill>
                  <a:schemeClr val="tx1"/>
                </a:solidFill>
              </a:rPr>
              <a:t> = ____________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0998D1A-6707-4D73-9F68-409DE0A3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3A53C3-668F-44EE-B786-74AE7FF32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6860"/>
            <a:ext cx="749809" cy="6446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65D9908-E7F4-4A1F-A377-A31DD6B84593}"/>
              </a:ext>
            </a:extLst>
          </p:cNvPr>
          <p:cNvSpPr/>
          <p:nvPr/>
        </p:nvSpPr>
        <p:spPr>
          <a:xfrm>
            <a:off x="652825" y="1827921"/>
            <a:ext cx="10465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First, </a:t>
            </a:r>
            <a:r>
              <a:rPr lang="en-US" dirty="0">
                <a:cs typeface="Times New Roman" panose="02020603050405020304" pitchFamily="18" charset="0"/>
              </a:rPr>
              <a:t>estimate the answer.  27 + 58 is roughly 30 + 60 or about 90 lb.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31C202-1051-4B42-8289-5390AE085E58}"/>
              </a:ext>
            </a:extLst>
          </p:cNvPr>
          <p:cNvSpPr/>
          <p:nvPr/>
        </p:nvSpPr>
        <p:spPr>
          <a:xfrm>
            <a:off x="652825" y="2460336"/>
            <a:ext cx="5752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Second, </a:t>
            </a:r>
            <a:r>
              <a:rPr lang="en-US" dirty="0">
                <a:cs typeface="Times New Roman" panose="02020603050405020304" pitchFamily="18" charset="0"/>
              </a:rPr>
              <a:t>line up the digits in columns.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0F2E74-9E73-44B4-A2AF-A2020E2B2F39}"/>
              </a:ext>
            </a:extLst>
          </p:cNvPr>
          <p:cNvSpPr/>
          <p:nvPr/>
        </p:nvSpPr>
        <p:spPr>
          <a:xfrm>
            <a:off x="6792879" y="2460336"/>
            <a:ext cx="605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27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AE6E5-C077-4D4F-88C8-C85F7F750346}"/>
              </a:ext>
            </a:extLst>
          </p:cNvPr>
          <p:cNvSpPr/>
          <p:nvPr/>
        </p:nvSpPr>
        <p:spPr>
          <a:xfrm>
            <a:off x="6512149" y="2850265"/>
            <a:ext cx="969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+ 58</a:t>
            </a:r>
            <a:endParaRPr lang="en-US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457DBB-FF75-4682-A0D9-451B4466B0FA}"/>
              </a:ext>
            </a:extLst>
          </p:cNvPr>
          <p:cNvSpPr txBox="1"/>
          <p:nvPr/>
        </p:nvSpPr>
        <p:spPr>
          <a:xfrm>
            <a:off x="8193974" y="2621489"/>
            <a:ext cx="1359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addends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466C405-5D8C-43E2-9ABB-54128D4A1808}"/>
              </a:ext>
            </a:extLst>
          </p:cNvPr>
          <p:cNvCxnSpPr>
            <a:cxnSpLocks/>
            <a:endCxn id="7" idx="3"/>
          </p:cNvCxnSpPr>
          <p:nvPr/>
        </p:nvCxnSpPr>
        <p:spPr bwMode="auto">
          <a:xfrm flipH="1" flipV="1">
            <a:off x="7398327" y="2721946"/>
            <a:ext cx="688770" cy="1949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8A5437-B9A3-4A65-86F4-B50593D5A418}"/>
              </a:ext>
            </a:extLst>
          </p:cNvPr>
          <p:cNvCxnSpPr>
            <a:cxnSpLocks/>
            <a:endCxn id="8" idx="3"/>
          </p:cNvCxnSpPr>
          <p:nvPr/>
        </p:nvCxnSpPr>
        <p:spPr bwMode="auto">
          <a:xfrm flipH="1">
            <a:off x="7481455" y="2983556"/>
            <a:ext cx="605642" cy="1283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B37BF5B-4087-409A-9FD4-8F6BD182C776}"/>
              </a:ext>
            </a:extLst>
          </p:cNvPr>
          <p:cNvSpPr/>
          <p:nvPr/>
        </p:nvSpPr>
        <p:spPr>
          <a:xfrm>
            <a:off x="652825" y="3433110"/>
            <a:ext cx="3361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Third, </a:t>
            </a:r>
            <a:r>
              <a:rPr lang="en-US" dirty="0">
                <a:cs typeface="Times New Roman" panose="02020603050405020304" pitchFamily="18" charset="0"/>
              </a:rPr>
              <a:t>add carefully.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93E192-CD00-4790-BAAE-8EACD69D3688}"/>
              </a:ext>
            </a:extLst>
          </p:cNvPr>
          <p:cNvSpPr/>
          <p:nvPr/>
        </p:nvSpPr>
        <p:spPr>
          <a:xfrm>
            <a:off x="4332710" y="3401744"/>
            <a:ext cx="605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27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2E3844-0E39-4E35-B5D9-59C8C0F5A2A3}"/>
              </a:ext>
            </a:extLst>
          </p:cNvPr>
          <p:cNvSpPr/>
          <p:nvPr/>
        </p:nvSpPr>
        <p:spPr>
          <a:xfrm>
            <a:off x="4051980" y="3791673"/>
            <a:ext cx="969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+ 58</a:t>
            </a:r>
            <a:endParaRPr lang="en-US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4288FC-FC5F-4287-94E0-460637A563F9}"/>
              </a:ext>
            </a:extLst>
          </p:cNvPr>
          <p:cNvSpPr txBox="1"/>
          <p:nvPr/>
        </p:nvSpPr>
        <p:spPr>
          <a:xfrm>
            <a:off x="4332710" y="418657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023EBA-3E1E-40B9-8BD5-8EB1EBFA7BA6}"/>
              </a:ext>
            </a:extLst>
          </p:cNvPr>
          <p:cNvSpPr txBox="1"/>
          <p:nvPr/>
        </p:nvSpPr>
        <p:spPr>
          <a:xfrm>
            <a:off x="4289525" y="307348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56B1E1-0099-4277-82D8-C49259EC6989}"/>
              </a:ext>
            </a:extLst>
          </p:cNvPr>
          <p:cNvSpPr/>
          <p:nvPr/>
        </p:nvSpPr>
        <p:spPr>
          <a:xfrm>
            <a:off x="652825" y="4764447"/>
            <a:ext cx="109612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Finally, </a:t>
            </a:r>
            <a:r>
              <a:rPr lang="en-US" dirty="0">
                <a:cs typeface="Times New Roman" panose="02020603050405020304" pitchFamily="18" charset="0"/>
              </a:rPr>
              <a:t>check your answer by comparing it with the estimate. The estimate 90 </a:t>
            </a:r>
            <a:r>
              <a:rPr lang="en-US" dirty="0" err="1">
                <a:cs typeface="Times New Roman" panose="02020603050405020304" pitchFamily="18" charset="0"/>
              </a:rPr>
              <a:t>lb</a:t>
            </a:r>
            <a:r>
              <a:rPr lang="en-US" dirty="0">
                <a:cs typeface="Times New Roman" panose="02020603050405020304" pitchFamily="18" charset="0"/>
              </a:rPr>
              <a:t> is roughly equal to the answer 85 </a:t>
            </a:r>
            <a:r>
              <a:rPr lang="en-US" dirty="0" err="1">
                <a:cs typeface="Times New Roman" panose="02020603050405020304" pitchFamily="18" charset="0"/>
              </a:rPr>
              <a:t>lb</a:t>
            </a:r>
            <a:r>
              <a:rPr lang="en-US" dirty="0">
                <a:cs typeface="Times New Roman" panose="02020603050405020304" pitchFamily="18" charset="0"/>
              </a:rPr>
              <a:t>—at least you have an answer in the right ballpark.</a:t>
            </a:r>
          </a:p>
        </p:txBody>
      </p:sp>
    </p:spTree>
    <p:extLst>
      <p:ext uri="{BB962C8B-B14F-4D97-AF65-F5344CB8AC3E}">
        <p14:creationId xmlns:p14="http://schemas.microsoft.com/office/powerpoint/2010/main" val="34071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7" grpId="0"/>
      <p:bldP spid="8" grpId="0"/>
      <p:bldP spid="2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25678" y="1337185"/>
            <a:ext cx="9350477" cy="4739149"/>
          </a:xfrm>
        </p:spPr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Write Whole Numbers in Words then Translate Words to Numbers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Round Whole Numbers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Add Whole Numbers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Solve Practical Applications involving Whole Numbers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06478"/>
            <a:ext cx="9144000" cy="808038"/>
          </a:xfrm>
        </p:spPr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Objectives: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0998D1A-6707-4D73-9F68-409DE0A3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Closer Look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31C202-1051-4B42-8289-5390AE085E58}"/>
              </a:ext>
            </a:extLst>
          </p:cNvPr>
          <p:cNvSpPr/>
          <p:nvPr/>
        </p:nvSpPr>
        <p:spPr>
          <a:xfrm>
            <a:off x="166662" y="948385"/>
            <a:ext cx="8609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What does that little 1 above the tens digit mean?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93E192-CD00-4790-BAAE-8EACD69D3688}"/>
              </a:ext>
            </a:extLst>
          </p:cNvPr>
          <p:cNvSpPr/>
          <p:nvPr/>
        </p:nvSpPr>
        <p:spPr>
          <a:xfrm>
            <a:off x="4332710" y="3401744"/>
            <a:ext cx="605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27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2E3844-0E39-4E35-B5D9-59C8C0F5A2A3}"/>
              </a:ext>
            </a:extLst>
          </p:cNvPr>
          <p:cNvSpPr/>
          <p:nvPr/>
        </p:nvSpPr>
        <p:spPr>
          <a:xfrm>
            <a:off x="4051980" y="3791673"/>
            <a:ext cx="969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+ 58</a:t>
            </a:r>
            <a:endParaRPr lang="en-US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4288FC-FC5F-4287-94E0-460637A563F9}"/>
              </a:ext>
            </a:extLst>
          </p:cNvPr>
          <p:cNvSpPr txBox="1"/>
          <p:nvPr/>
        </p:nvSpPr>
        <p:spPr>
          <a:xfrm>
            <a:off x="4332710" y="418657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023EBA-3E1E-40B9-8BD5-8EB1EBFA7BA6}"/>
              </a:ext>
            </a:extLst>
          </p:cNvPr>
          <p:cNvSpPr txBox="1"/>
          <p:nvPr/>
        </p:nvSpPr>
        <p:spPr>
          <a:xfrm>
            <a:off x="4289525" y="307348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551601-593F-4B4F-965C-4D022895B71D}"/>
              </a:ext>
            </a:extLst>
          </p:cNvPr>
          <p:cNvSpPr txBox="1"/>
          <p:nvPr/>
        </p:nvSpPr>
        <p:spPr>
          <a:xfrm>
            <a:off x="5391398" y="169482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 tens + 7 ones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1C930D-1033-4AEA-A051-01376C3542C4}"/>
              </a:ext>
            </a:extLst>
          </p:cNvPr>
          <p:cNvSpPr txBox="1"/>
          <p:nvPr/>
        </p:nvSpPr>
        <p:spPr>
          <a:xfrm>
            <a:off x="5391398" y="210841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5 tens + 8 ones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DDE029-1E3A-4ED9-B5C1-03E4123AB48A}"/>
              </a:ext>
            </a:extLst>
          </p:cNvPr>
          <p:cNvCxnSpPr/>
          <p:nvPr/>
        </p:nvCxnSpPr>
        <p:spPr bwMode="auto">
          <a:xfrm>
            <a:off x="5314208" y="2661497"/>
            <a:ext cx="24934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E2F1FA2-8E4D-4FFD-8A4A-C14D16656F51}"/>
              </a:ext>
            </a:extLst>
          </p:cNvPr>
          <p:cNvSpPr txBox="1"/>
          <p:nvPr/>
        </p:nvSpPr>
        <p:spPr>
          <a:xfrm>
            <a:off x="5070768" y="2691356"/>
            <a:ext cx="2810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= 7 tens + 15 ones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0F1F48-5A70-4909-9FB6-47D9CAF3BAB4}"/>
              </a:ext>
            </a:extLst>
          </p:cNvPr>
          <p:cNvSpPr txBox="1"/>
          <p:nvPr/>
        </p:nvSpPr>
        <p:spPr>
          <a:xfrm>
            <a:off x="5070768" y="3456134"/>
            <a:ext cx="3719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= 7 tens + 1 ten + 5 ones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A27AA1-3DA7-409E-9D48-8FD1C7A2A8E1}"/>
              </a:ext>
            </a:extLst>
          </p:cNvPr>
          <p:cNvSpPr txBox="1"/>
          <p:nvPr/>
        </p:nvSpPr>
        <p:spPr>
          <a:xfrm>
            <a:off x="5136315" y="4314893"/>
            <a:ext cx="3618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= 8 tens            + 5 ones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F96E42-C851-4975-A4B7-D5DDF37D0FCC}"/>
              </a:ext>
            </a:extLst>
          </p:cNvPr>
          <p:cNvSpPr txBox="1"/>
          <p:nvPr/>
        </p:nvSpPr>
        <p:spPr>
          <a:xfrm>
            <a:off x="5136315" y="4901562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= 85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E3B2581A-40C5-4C41-93F2-5015A3BC47B9}"/>
              </a:ext>
            </a:extLst>
          </p:cNvPr>
          <p:cNvSpPr/>
          <p:nvPr/>
        </p:nvSpPr>
        <p:spPr bwMode="auto">
          <a:xfrm rot="5400000">
            <a:off x="7478822" y="2400198"/>
            <a:ext cx="322176" cy="2010652"/>
          </a:xfrm>
          <a:prstGeom prst="leftBrace">
            <a:avLst>
              <a:gd name="adj1" fmla="val 26919"/>
              <a:gd name="adj2" fmla="val 49139"/>
            </a:avLst>
          </a:prstGeom>
          <a:noFill/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C9AF5277-52F3-4894-9195-A2486A99C209}"/>
              </a:ext>
            </a:extLst>
          </p:cNvPr>
          <p:cNvSpPr/>
          <p:nvPr/>
        </p:nvSpPr>
        <p:spPr bwMode="auto">
          <a:xfrm rot="16200000">
            <a:off x="6235636" y="3112956"/>
            <a:ext cx="322176" cy="2010652"/>
          </a:xfrm>
          <a:prstGeom prst="leftBrace">
            <a:avLst>
              <a:gd name="adj1" fmla="val 26919"/>
              <a:gd name="adj2" fmla="val 49139"/>
            </a:avLst>
          </a:prstGeom>
          <a:noFill/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AE704E0-2499-4986-8F4F-83FC5D1367B8}"/>
              </a:ext>
            </a:extLst>
          </p:cNvPr>
          <p:cNvCxnSpPr>
            <a:cxnSpLocks/>
          </p:cNvCxnSpPr>
          <p:nvPr/>
        </p:nvCxnSpPr>
        <p:spPr bwMode="auto">
          <a:xfrm>
            <a:off x="6919015" y="3097584"/>
            <a:ext cx="619260" cy="2375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09E9295-5FF8-410F-A502-C24857AD0671}"/>
              </a:ext>
            </a:extLst>
          </p:cNvPr>
          <p:cNvCxnSpPr>
            <a:cxnSpLocks/>
          </p:cNvCxnSpPr>
          <p:nvPr/>
        </p:nvCxnSpPr>
        <p:spPr bwMode="auto">
          <a:xfrm flipV="1">
            <a:off x="5687804" y="4279370"/>
            <a:ext cx="522991" cy="1805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A7F7C59-BABD-493A-880F-5B0D508B030A}"/>
              </a:ext>
            </a:extLst>
          </p:cNvPr>
          <p:cNvCxnSpPr>
            <a:cxnSpLocks/>
          </p:cNvCxnSpPr>
          <p:nvPr/>
        </p:nvCxnSpPr>
        <p:spPr bwMode="auto">
          <a:xfrm>
            <a:off x="4852699" y="1959606"/>
            <a:ext cx="61823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6A60104-5EB1-42B7-8E34-76505E945253}"/>
              </a:ext>
            </a:extLst>
          </p:cNvPr>
          <p:cNvCxnSpPr>
            <a:cxnSpLocks/>
          </p:cNvCxnSpPr>
          <p:nvPr/>
        </p:nvCxnSpPr>
        <p:spPr bwMode="auto">
          <a:xfrm flipV="1">
            <a:off x="4833258" y="2361386"/>
            <a:ext cx="623821" cy="18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C8807E5-36F0-4F68-B531-4C31EC7CD7BC}"/>
              </a:ext>
            </a:extLst>
          </p:cNvPr>
          <p:cNvSpPr/>
          <p:nvPr/>
        </p:nvSpPr>
        <p:spPr>
          <a:xfrm>
            <a:off x="245253" y="5534644"/>
            <a:ext cx="10137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The 1 that is carried over to the tens column is really a ten.</a:t>
            </a:r>
          </a:p>
        </p:txBody>
      </p:sp>
    </p:spTree>
    <p:extLst>
      <p:ext uri="{BB962C8B-B14F-4D97-AF65-F5344CB8AC3E}">
        <p14:creationId xmlns:p14="http://schemas.microsoft.com/office/powerpoint/2010/main" val="24783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  <p:bldP spid="21" grpId="0"/>
      <p:bldP spid="5" grpId="0"/>
      <p:bldP spid="23" grpId="0"/>
      <p:bldP spid="27" grpId="0"/>
      <p:bldP spid="28" grpId="0"/>
      <p:bldP spid="29" grpId="0"/>
      <p:bldP spid="30" grpId="0"/>
      <p:bldP spid="32" grpId="0" animBg="1"/>
      <p:bldP spid="33" grpId="0" animBg="1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0998D1A-6707-4D73-9F68-409DE0A3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31C202-1051-4B42-8289-5390AE085E58}"/>
              </a:ext>
            </a:extLst>
          </p:cNvPr>
          <p:cNvSpPr/>
          <p:nvPr/>
        </p:nvSpPr>
        <p:spPr>
          <a:xfrm>
            <a:off x="166662" y="948385"/>
            <a:ext cx="8609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To add 536 + 1473 + 875 + 88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C8807E5-36F0-4F68-B531-4C31EC7CD7BC}"/>
              </a:ext>
            </a:extLst>
          </p:cNvPr>
          <p:cNvSpPr/>
          <p:nvPr/>
        </p:nvSpPr>
        <p:spPr>
          <a:xfrm>
            <a:off x="166662" y="1556410"/>
            <a:ext cx="101379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Estimate: </a:t>
            </a:r>
            <a:r>
              <a:rPr lang="en-US" dirty="0">
                <a:cs typeface="Times New Roman" panose="02020603050405020304" pitchFamily="18" charset="0"/>
              </a:rPr>
              <a:t>Rounding each number to the nearest hundred,</a:t>
            </a:r>
          </a:p>
          <a:p>
            <a:r>
              <a:rPr lang="en-US" dirty="0">
                <a:cs typeface="Times New Roman" panose="02020603050405020304" pitchFamily="18" charset="0"/>
              </a:rPr>
              <a:t>500 + 1500 + 900 + 100 = 3000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F37C43-C4D9-494B-9EAF-89E87C57C6A8}"/>
              </a:ext>
            </a:extLst>
          </p:cNvPr>
          <p:cNvSpPr/>
          <p:nvPr/>
        </p:nvSpPr>
        <p:spPr>
          <a:xfrm>
            <a:off x="986059" y="2959423"/>
            <a:ext cx="62741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Step 1 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To help avoid careless errors, put the number with the most digits, 1473,</a:t>
            </a:r>
          </a:p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on top. Put the number with the fewest digits, 88, on the bottom.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5A5276-D4E4-4000-BCEC-4EE75747D189}"/>
              </a:ext>
            </a:extLst>
          </p:cNvPr>
          <p:cNvGrpSpPr/>
          <p:nvPr/>
        </p:nvGrpSpPr>
        <p:grpSpPr>
          <a:xfrm>
            <a:off x="8245275" y="3040196"/>
            <a:ext cx="1362606" cy="1779767"/>
            <a:chOff x="8245275" y="3040196"/>
            <a:chExt cx="1362606" cy="177976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BFA7EC-8B8C-4093-875A-CD8DDBAE61D9}"/>
                </a:ext>
              </a:extLst>
            </p:cNvPr>
            <p:cNvSpPr/>
            <p:nvPr/>
          </p:nvSpPr>
          <p:spPr>
            <a:xfrm>
              <a:off x="8808683" y="3433950"/>
              <a:ext cx="7516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536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9B0BF8F-5F6C-4917-B8F8-0FA4245D11F8}"/>
                </a:ext>
              </a:extLst>
            </p:cNvPr>
            <p:cNvSpPr/>
            <p:nvPr/>
          </p:nvSpPr>
          <p:spPr>
            <a:xfrm>
              <a:off x="8808683" y="3867364"/>
              <a:ext cx="7516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875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3CCAE1C-75E2-463B-9FC3-5E2A10D3ADEB}"/>
                </a:ext>
              </a:extLst>
            </p:cNvPr>
            <p:cNvSpPr/>
            <p:nvPr/>
          </p:nvSpPr>
          <p:spPr>
            <a:xfrm>
              <a:off x="8640447" y="3040196"/>
              <a:ext cx="9674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1473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40C8441-EB7C-48BA-90AA-03B36FDAC598}"/>
                </a:ext>
              </a:extLst>
            </p:cNvPr>
            <p:cNvSpPr/>
            <p:nvPr/>
          </p:nvSpPr>
          <p:spPr>
            <a:xfrm>
              <a:off x="8245275" y="4296743"/>
              <a:ext cx="13151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u="sng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+      88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73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0998D1A-6707-4D73-9F68-409DE0A3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Continued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31C202-1051-4B42-8289-5390AE085E58}"/>
              </a:ext>
            </a:extLst>
          </p:cNvPr>
          <p:cNvSpPr/>
          <p:nvPr/>
        </p:nvSpPr>
        <p:spPr>
          <a:xfrm>
            <a:off x="166662" y="948385"/>
            <a:ext cx="8609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To add 536 + 1473 + 875 + 88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C8807E5-36F0-4F68-B531-4C31EC7CD7BC}"/>
              </a:ext>
            </a:extLst>
          </p:cNvPr>
          <p:cNvSpPr/>
          <p:nvPr/>
        </p:nvSpPr>
        <p:spPr>
          <a:xfrm>
            <a:off x="166662" y="1556410"/>
            <a:ext cx="101379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Estimate: </a:t>
            </a:r>
            <a:r>
              <a:rPr lang="en-US" dirty="0">
                <a:cs typeface="Times New Roman" panose="02020603050405020304" pitchFamily="18" charset="0"/>
              </a:rPr>
              <a:t>Rounding each number to the nearest hundred,</a:t>
            </a:r>
          </a:p>
          <a:p>
            <a:r>
              <a:rPr lang="en-US" dirty="0">
                <a:cs typeface="Times New Roman" panose="02020603050405020304" pitchFamily="18" charset="0"/>
              </a:rPr>
              <a:t>500 + 1500 + 900 + 100 = 3000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F37C43-C4D9-494B-9EAF-89E87C57C6A8}"/>
              </a:ext>
            </a:extLst>
          </p:cNvPr>
          <p:cNvSpPr/>
          <p:nvPr/>
        </p:nvSpPr>
        <p:spPr>
          <a:xfrm>
            <a:off x="986060" y="2959423"/>
            <a:ext cx="1389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Step 2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5A5276-D4E4-4000-BCEC-4EE75747D189}"/>
              </a:ext>
            </a:extLst>
          </p:cNvPr>
          <p:cNvGrpSpPr/>
          <p:nvPr/>
        </p:nvGrpSpPr>
        <p:grpSpPr>
          <a:xfrm>
            <a:off x="8245275" y="3040196"/>
            <a:ext cx="1362606" cy="1779767"/>
            <a:chOff x="8245275" y="3040196"/>
            <a:chExt cx="1362606" cy="177976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BFA7EC-8B8C-4093-875A-CD8DDBAE61D9}"/>
                </a:ext>
              </a:extLst>
            </p:cNvPr>
            <p:cNvSpPr/>
            <p:nvPr/>
          </p:nvSpPr>
          <p:spPr>
            <a:xfrm>
              <a:off x="8808683" y="3433950"/>
              <a:ext cx="7516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536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9B0BF8F-5F6C-4917-B8F8-0FA4245D11F8}"/>
                </a:ext>
              </a:extLst>
            </p:cNvPr>
            <p:cNvSpPr/>
            <p:nvPr/>
          </p:nvSpPr>
          <p:spPr>
            <a:xfrm>
              <a:off x="8808683" y="3867364"/>
              <a:ext cx="7516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875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3CCAE1C-75E2-463B-9FC3-5E2A10D3ADEB}"/>
                </a:ext>
              </a:extLst>
            </p:cNvPr>
            <p:cNvSpPr/>
            <p:nvPr/>
          </p:nvSpPr>
          <p:spPr>
            <a:xfrm>
              <a:off x="8640447" y="3040196"/>
              <a:ext cx="9674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1473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40C8441-EB7C-48BA-90AA-03B36FDAC598}"/>
                </a:ext>
              </a:extLst>
            </p:cNvPr>
            <p:cNvSpPr/>
            <p:nvPr/>
          </p:nvSpPr>
          <p:spPr>
            <a:xfrm>
              <a:off x="8245275" y="4296743"/>
              <a:ext cx="13151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u="sng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+      88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68AD459-C8F2-4D7E-9CCF-D5AD46008274}"/>
              </a:ext>
            </a:extLst>
          </p:cNvPr>
          <p:cNvSpPr/>
          <p:nvPr/>
        </p:nvSpPr>
        <p:spPr>
          <a:xfrm>
            <a:off x="876940" y="3782921"/>
            <a:ext cx="5804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3 + 6 + 5 + 8 = 22 Write 2; carry </a:t>
            </a:r>
            <a:r>
              <a:rPr lang="en-US" dirty="0"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FFFF"/>
                </a:solidFill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tens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13D2B-461A-4FA8-9098-6D84E12B19F4}"/>
              </a:ext>
            </a:extLst>
          </p:cNvPr>
          <p:cNvSpPr/>
          <p:nvPr/>
        </p:nvSpPr>
        <p:spPr>
          <a:xfrm>
            <a:off x="9179595" y="469049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D0B9B5-083F-419D-B2EA-78DF115981DA}"/>
              </a:ext>
            </a:extLst>
          </p:cNvPr>
          <p:cNvSpPr/>
          <p:nvPr/>
        </p:nvSpPr>
        <p:spPr>
          <a:xfrm>
            <a:off x="9028079" y="2771243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086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0998D1A-6707-4D73-9F68-409DE0A3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Continued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31C202-1051-4B42-8289-5390AE085E58}"/>
              </a:ext>
            </a:extLst>
          </p:cNvPr>
          <p:cNvSpPr/>
          <p:nvPr/>
        </p:nvSpPr>
        <p:spPr>
          <a:xfrm>
            <a:off x="166662" y="948385"/>
            <a:ext cx="8609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To add 536 + 1473 + 875 + 88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C8807E5-36F0-4F68-B531-4C31EC7CD7BC}"/>
              </a:ext>
            </a:extLst>
          </p:cNvPr>
          <p:cNvSpPr/>
          <p:nvPr/>
        </p:nvSpPr>
        <p:spPr>
          <a:xfrm>
            <a:off x="166662" y="1556410"/>
            <a:ext cx="101379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Estimate: </a:t>
            </a:r>
            <a:r>
              <a:rPr lang="en-US" dirty="0">
                <a:cs typeface="Times New Roman" panose="02020603050405020304" pitchFamily="18" charset="0"/>
              </a:rPr>
              <a:t>Rounding each number to the nearest hundred,</a:t>
            </a:r>
          </a:p>
          <a:p>
            <a:r>
              <a:rPr lang="en-US" dirty="0">
                <a:cs typeface="Times New Roman" panose="02020603050405020304" pitchFamily="18" charset="0"/>
              </a:rPr>
              <a:t>500 + 1500 + 900 + 100 = 3000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F37C43-C4D9-494B-9EAF-89E87C57C6A8}"/>
              </a:ext>
            </a:extLst>
          </p:cNvPr>
          <p:cNvSpPr/>
          <p:nvPr/>
        </p:nvSpPr>
        <p:spPr>
          <a:xfrm>
            <a:off x="986060" y="2959423"/>
            <a:ext cx="1389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Step 3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5A5276-D4E4-4000-BCEC-4EE75747D189}"/>
              </a:ext>
            </a:extLst>
          </p:cNvPr>
          <p:cNvGrpSpPr/>
          <p:nvPr/>
        </p:nvGrpSpPr>
        <p:grpSpPr>
          <a:xfrm>
            <a:off x="8245275" y="3040196"/>
            <a:ext cx="1362606" cy="1779767"/>
            <a:chOff x="8245275" y="3040196"/>
            <a:chExt cx="1362606" cy="177976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BFA7EC-8B8C-4093-875A-CD8DDBAE61D9}"/>
                </a:ext>
              </a:extLst>
            </p:cNvPr>
            <p:cNvSpPr/>
            <p:nvPr/>
          </p:nvSpPr>
          <p:spPr>
            <a:xfrm>
              <a:off x="8808683" y="3433950"/>
              <a:ext cx="7516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536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9B0BF8F-5F6C-4917-B8F8-0FA4245D11F8}"/>
                </a:ext>
              </a:extLst>
            </p:cNvPr>
            <p:cNvSpPr/>
            <p:nvPr/>
          </p:nvSpPr>
          <p:spPr>
            <a:xfrm>
              <a:off x="8808683" y="3867364"/>
              <a:ext cx="7516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875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3CCAE1C-75E2-463B-9FC3-5E2A10D3ADEB}"/>
                </a:ext>
              </a:extLst>
            </p:cNvPr>
            <p:cNvSpPr/>
            <p:nvPr/>
          </p:nvSpPr>
          <p:spPr>
            <a:xfrm>
              <a:off x="8640447" y="3040196"/>
              <a:ext cx="9674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1473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40C8441-EB7C-48BA-90AA-03B36FDAC598}"/>
                </a:ext>
              </a:extLst>
            </p:cNvPr>
            <p:cNvSpPr/>
            <p:nvPr/>
          </p:nvSpPr>
          <p:spPr>
            <a:xfrm>
              <a:off x="8245275" y="4296743"/>
              <a:ext cx="13151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u="sng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+      88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68AD459-C8F2-4D7E-9CCF-D5AD46008274}"/>
              </a:ext>
            </a:extLst>
          </p:cNvPr>
          <p:cNvSpPr/>
          <p:nvPr/>
        </p:nvSpPr>
        <p:spPr>
          <a:xfrm>
            <a:off x="508805" y="3957170"/>
            <a:ext cx="7104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dirty="0">
                <a:solidFill>
                  <a:schemeClr val="tx1"/>
                </a:solidFill>
              </a:rPr>
              <a:t> + 7 + 3 + 7 + 8 = 27 Write 7; carry </a:t>
            </a:r>
            <a:r>
              <a:rPr lang="en-US" dirty="0"/>
              <a:t>2</a:t>
            </a:r>
            <a:r>
              <a:rPr lang="en-US" dirty="0">
                <a:solidFill>
                  <a:schemeClr val="tx1"/>
                </a:solidFill>
              </a:rPr>
              <a:t> hundreds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13D2B-461A-4FA8-9098-6D84E12B19F4}"/>
              </a:ext>
            </a:extLst>
          </p:cNvPr>
          <p:cNvSpPr/>
          <p:nvPr/>
        </p:nvSpPr>
        <p:spPr>
          <a:xfrm>
            <a:off x="9179595" y="469049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57298F-2766-481B-962F-A34DC397C800}"/>
              </a:ext>
            </a:extLst>
          </p:cNvPr>
          <p:cNvSpPr/>
          <p:nvPr/>
        </p:nvSpPr>
        <p:spPr>
          <a:xfrm>
            <a:off x="8967793" y="470398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7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A279AB-97F1-48B6-91FF-3260948842D4}"/>
              </a:ext>
            </a:extLst>
          </p:cNvPr>
          <p:cNvSpPr/>
          <p:nvPr/>
        </p:nvSpPr>
        <p:spPr>
          <a:xfrm>
            <a:off x="9028079" y="2771243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2</a:t>
            </a:r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35E9E5-E121-4B7D-84D6-5B24E7EB6E1C}"/>
              </a:ext>
            </a:extLst>
          </p:cNvPr>
          <p:cNvSpPr/>
          <p:nvPr/>
        </p:nvSpPr>
        <p:spPr>
          <a:xfrm>
            <a:off x="8836065" y="2769001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25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0998D1A-6707-4D73-9F68-409DE0A3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Continued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31C202-1051-4B42-8289-5390AE085E58}"/>
              </a:ext>
            </a:extLst>
          </p:cNvPr>
          <p:cNvSpPr/>
          <p:nvPr/>
        </p:nvSpPr>
        <p:spPr>
          <a:xfrm>
            <a:off x="166662" y="948385"/>
            <a:ext cx="8609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To add 536 + 1473 + 875 + 88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C8807E5-36F0-4F68-B531-4C31EC7CD7BC}"/>
              </a:ext>
            </a:extLst>
          </p:cNvPr>
          <p:cNvSpPr/>
          <p:nvPr/>
        </p:nvSpPr>
        <p:spPr>
          <a:xfrm>
            <a:off x="166662" y="1556410"/>
            <a:ext cx="101379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Estimate: </a:t>
            </a:r>
            <a:r>
              <a:rPr lang="en-US" dirty="0">
                <a:cs typeface="Times New Roman" panose="02020603050405020304" pitchFamily="18" charset="0"/>
              </a:rPr>
              <a:t>Rounding each number to the nearest hundred,</a:t>
            </a:r>
          </a:p>
          <a:p>
            <a:r>
              <a:rPr lang="en-US" dirty="0">
                <a:cs typeface="Times New Roman" panose="02020603050405020304" pitchFamily="18" charset="0"/>
              </a:rPr>
              <a:t>500 + 1500 + 900 + 100 = 3000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F37C43-C4D9-494B-9EAF-89E87C57C6A8}"/>
              </a:ext>
            </a:extLst>
          </p:cNvPr>
          <p:cNvSpPr/>
          <p:nvPr/>
        </p:nvSpPr>
        <p:spPr>
          <a:xfrm>
            <a:off x="986060" y="2959423"/>
            <a:ext cx="1389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Step 4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5A5276-D4E4-4000-BCEC-4EE75747D189}"/>
              </a:ext>
            </a:extLst>
          </p:cNvPr>
          <p:cNvGrpSpPr/>
          <p:nvPr/>
        </p:nvGrpSpPr>
        <p:grpSpPr>
          <a:xfrm>
            <a:off x="8245275" y="3040196"/>
            <a:ext cx="1362606" cy="1779767"/>
            <a:chOff x="8245275" y="3040196"/>
            <a:chExt cx="1362606" cy="177976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BFA7EC-8B8C-4093-875A-CD8DDBAE61D9}"/>
                </a:ext>
              </a:extLst>
            </p:cNvPr>
            <p:cNvSpPr/>
            <p:nvPr/>
          </p:nvSpPr>
          <p:spPr>
            <a:xfrm>
              <a:off x="8808683" y="3433950"/>
              <a:ext cx="7516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536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9B0BF8F-5F6C-4917-B8F8-0FA4245D11F8}"/>
                </a:ext>
              </a:extLst>
            </p:cNvPr>
            <p:cNvSpPr/>
            <p:nvPr/>
          </p:nvSpPr>
          <p:spPr>
            <a:xfrm>
              <a:off x="8808683" y="3867364"/>
              <a:ext cx="7516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875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3CCAE1C-75E2-463B-9FC3-5E2A10D3ADEB}"/>
                </a:ext>
              </a:extLst>
            </p:cNvPr>
            <p:cNvSpPr/>
            <p:nvPr/>
          </p:nvSpPr>
          <p:spPr>
            <a:xfrm>
              <a:off x="8640447" y="3040196"/>
              <a:ext cx="9674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1473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40C8441-EB7C-48BA-90AA-03B36FDAC598}"/>
                </a:ext>
              </a:extLst>
            </p:cNvPr>
            <p:cNvSpPr/>
            <p:nvPr/>
          </p:nvSpPr>
          <p:spPr>
            <a:xfrm>
              <a:off x="8245275" y="4296743"/>
              <a:ext cx="13151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u="sng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+      88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68AD459-C8F2-4D7E-9CCF-D5AD46008274}"/>
              </a:ext>
            </a:extLst>
          </p:cNvPr>
          <p:cNvSpPr/>
          <p:nvPr/>
        </p:nvSpPr>
        <p:spPr>
          <a:xfrm>
            <a:off x="508805" y="3957170"/>
            <a:ext cx="6522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  <a:r>
              <a:rPr lang="en-US" dirty="0">
                <a:solidFill>
                  <a:schemeClr val="tx1"/>
                </a:solidFill>
              </a:rPr>
              <a:t> + 4 + 5 + 8 = 19 Write 9; carry </a:t>
            </a:r>
            <a:r>
              <a:rPr lang="en-US" dirty="0"/>
              <a:t>1</a:t>
            </a:r>
            <a:r>
              <a:rPr lang="en-US" dirty="0">
                <a:solidFill>
                  <a:schemeClr val="tx1"/>
                </a:solidFill>
              </a:rPr>
              <a:t> thousand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C6E92A-A075-40EE-8E71-851680A235F3}"/>
              </a:ext>
            </a:extLst>
          </p:cNvPr>
          <p:cNvSpPr/>
          <p:nvPr/>
        </p:nvSpPr>
        <p:spPr>
          <a:xfrm>
            <a:off x="9028079" y="2771243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2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13D2B-461A-4FA8-9098-6D84E12B19F4}"/>
              </a:ext>
            </a:extLst>
          </p:cNvPr>
          <p:cNvSpPr/>
          <p:nvPr/>
        </p:nvSpPr>
        <p:spPr>
          <a:xfrm>
            <a:off x="9179595" y="469049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710A84-787D-49B2-B15E-DF6CA838BC61}"/>
              </a:ext>
            </a:extLst>
          </p:cNvPr>
          <p:cNvSpPr/>
          <p:nvPr/>
        </p:nvSpPr>
        <p:spPr>
          <a:xfrm>
            <a:off x="8836065" y="2769001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2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57298F-2766-481B-962F-A34DC397C800}"/>
              </a:ext>
            </a:extLst>
          </p:cNvPr>
          <p:cNvSpPr/>
          <p:nvPr/>
        </p:nvSpPr>
        <p:spPr>
          <a:xfrm>
            <a:off x="8967793" y="470398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7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95A60E-6B68-4191-ABEA-E4CC9C77FB81}"/>
              </a:ext>
            </a:extLst>
          </p:cNvPr>
          <p:cNvSpPr/>
          <p:nvPr/>
        </p:nvSpPr>
        <p:spPr>
          <a:xfrm>
            <a:off x="8771781" y="470398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9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9F7D16-C0E7-4EFF-891B-7E3DFC5D27AF}"/>
              </a:ext>
            </a:extLst>
          </p:cNvPr>
          <p:cNvSpPr/>
          <p:nvPr/>
        </p:nvSpPr>
        <p:spPr>
          <a:xfrm>
            <a:off x="8640976" y="2769001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986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837659-A89F-4C67-BB29-910903A11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0" y="5573726"/>
            <a:ext cx="749809" cy="644653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0998D1A-6707-4D73-9F68-409DE0A3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Continued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31C202-1051-4B42-8289-5390AE085E58}"/>
              </a:ext>
            </a:extLst>
          </p:cNvPr>
          <p:cNvSpPr/>
          <p:nvPr/>
        </p:nvSpPr>
        <p:spPr>
          <a:xfrm>
            <a:off x="166662" y="948385"/>
            <a:ext cx="8609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To add 536 + 1473 + 875 + 88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C8807E5-36F0-4F68-B531-4C31EC7CD7BC}"/>
              </a:ext>
            </a:extLst>
          </p:cNvPr>
          <p:cNvSpPr/>
          <p:nvPr/>
        </p:nvSpPr>
        <p:spPr>
          <a:xfrm>
            <a:off x="166662" y="1556410"/>
            <a:ext cx="101379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Estimate: </a:t>
            </a:r>
            <a:r>
              <a:rPr lang="en-US" dirty="0">
                <a:cs typeface="Times New Roman" panose="02020603050405020304" pitchFamily="18" charset="0"/>
              </a:rPr>
              <a:t>Rounding each number to the nearest hundred,</a:t>
            </a:r>
          </a:p>
          <a:p>
            <a:r>
              <a:rPr lang="en-US" dirty="0">
                <a:cs typeface="Times New Roman" panose="02020603050405020304" pitchFamily="18" charset="0"/>
              </a:rPr>
              <a:t>500 + 1500 + 900 + 100 = 3000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F37C43-C4D9-494B-9EAF-89E87C57C6A8}"/>
              </a:ext>
            </a:extLst>
          </p:cNvPr>
          <p:cNvSpPr/>
          <p:nvPr/>
        </p:nvSpPr>
        <p:spPr>
          <a:xfrm>
            <a:off x="986060" y="2959423"/>
            <a:ext cx="1389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Step 5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5A5276-D4E4-4000-BCEC-4EE75747D189}"/>
              </a:ext>
            </a:extLst>
          </p:cNvPr>
          <p:cNvGrpSpPr/>
          <p:nvPr/>
        </p:nvGrpSpPr>
        <p:grpSpPr>
          <a:xfrm>
            <a:off x="8245275" y="3040196"/>
            <a:ext cx="1362606" cy="1779767"/>
            <a:chOff x="8245275" y="3040196"/>
            <a:chExt cx="1362606" cy="177976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BFA7EC-8B8C-4093-875A-CD8DDBAE61D9}"/>
                </a:ext>
              </a:extLst>
            </p:cNvPr>
            <p:cNvSpPr/>
            <p:nvPr/>
          </p:nvSpPr>
          <p:spPr>
            <a:xfrm>
              <a:off x="8808683" y="3433950"/>
              <a:ext cx="7516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536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9B0BF8F-5F6C-4917-B8F8-0FA4245D11F8}"/>
                </a:ext>
              </a:extLst>
            </p:cNvPr>
            <p:cNvSpPr/>
            <p:nvPr/>
          </p:nvSpPr>
          <p:spPr>
            <a:xfrm>
              <a:off x="8808683" y="3867364"/>
              <a:ext cx="7516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875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3CCAE1C-75E2-463B-9FC3-5E2A10D3ADEB}"/>
                </a:ext>
              </a:extLst>
            </p:cNvPr>
            <p:cNvSpPr/>
            <p:nvPr/>
          </p:nvSpPr>
          <p:spPr>
            <a:xfrm>
              <a:off x="8640447" y="3040196"/>
              <a:ext cx="9674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1473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40C8441-EB7C-48BA-90AA-03B36FDAC598}"/>
                </a:ext>
              </a:extLst>
            </p:cNvPr>
            <p:cNvSpPr/>
            <p:nvPr/>
          </p:nvSpPr>
          <p:spPr>
            <a:xfrm>
              <a:off x="8245275" y="4296743"/>
              <a:ext cx="13151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u="sng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+      88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68AD459-C8F2-4D7E-9CCF-D5AD46008274}"/>
              </a:ext>
            </a:extLst>
          </p:cNvPr>
          <p:cNvSpPr/>
          <p:nvPr/>
        </p:nvSpPr>
        <p:spPr>
          <a:xfrm>
            <a:off x="508805" y="3957170"/>
            <a:ext cx="2640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  <a:r>
              <a:rPr lang="en-US" dirty="0">
                <a:solidFill>
                  <a:schemeClr val="tx1"/>
                </a:solidFill>
              </a:rPr>
              <a:t> + 1= 2 Write 2.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C6E92A-A075-40EE-8E71-851680A235F3}"/>
              </a:ext>
            </a:extLst>
          </p:cNvPr>
          <p:cNvSpPr/>
          <p:nvPr/>
        </p:nvSpPr>
        <p:spPr>
          <a:xfrm>
            <a:off x="9028079" y="2771243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2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13D2B-461A-4FA8-9098-6D84E12B19F4}"/>
              </a:ext>
            </a:extLst>
          </p:cNvPr>
          <p:cNvSpPr/>
          <p:nvPr/>
        </p:nvSpPr>
        <p:spPr>
          <a:xfrm>
            <a:off x="9179595" y="469049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710A84-787D-49B2-B15E-DF6CA838BC61}"/>
              </a:ext>
            </a:extLst>
          </p:cNvPr>
          <p:cNvSpPr/>
          <p:nvPr/>
        </p:nvSpPr>
        <p:spPr>
          <a:xfrm>
            <a:off x="8836065" y="2769001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2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57298F-2766-481B-962F-A34DC397C800}"/>
              </a:ext>
            </a:extLst>
          </p:cNvPr>
          <p:cNvSpPr/>
          <p:nvPr/>
        </p:nvSpPr>
        <p:spPr>
          <a:xfrm>
            <a:off x="8967793" y="470398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7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95A60E-6B68-4191-ABEA-E4CC9C77FB81}"/>
              </a:ext>
            </a:extLst>
          </p:cNvPr>
          <p:cNvSpPr/>
          <p:nvPr/>
        </p:nvSpPr>
        <p:spPr>
          <a:xfrm>
            <a:off x="8771781" y="470398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9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9F7D16-C0E7-4EFF-891B-7E3DFC5D27AF}"/>
              </a:ext>
            </a:extLst>
          </p:cNvPr>
          <p:cNvSpPr/>
          <p:nvPr/>
        </p:nvSpPr>
        <p:spPr>
          <a:xfrm>
            <a:off x="8640976" y="2769001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1</a:t>
            </a: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4ED337-89E1-48A2-AF86-F6070EC41737}"/>
              </a:ext>
            </a:extLst>
          </p:cNvPr>
          <p:cNvSpPr/>
          <p:nvPr/>
        </p:nvSpPr>
        <p:spPr>
          <a:xfrm>
            <a:off x="8559979" y="470398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47944D-8794-4869-BD56-1A190E0165E5}"/>
              </a:ext>
            </a:extLst>
          </p:cNvPr>
          <p:cNvSpPr/>
          <p:nvPr/>
        </p:nvSpPr>
        <p:spPr>
          <a:xfrm>
            <a:off x="797625" y="5634443"/>
            <a:ext cx="10596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Check: </a:t>
            </a:r>
            <a:r>
              <a:rPr lang="en-US" dirty="0">
                <a:cs typeface="Times New Roman" panose="02020603050405020304" pitchFamily="18" charset="0"/>
              </a:rPr>
              <a:t>The estimate 3000 and the answer 2972 are very close.</a:t>
            </a:r>
          </a:p>
        </p:txBody>
      </p:sp>
    </p:spTree>
    <p:extLst>
      <p:ext uri="{BB962C8B-B14F-4D97-AF65-F5344CB8AC3E}">
        <p14:creationId xmlns:p14="http://schemas.microsoft.com/office/powerpoint/2010/main" val="126703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Importance of Estimating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9888" y="937753"/>
            <a:ext cx="10980600" cy="4477395"/>
          </a:xfrm>
        </p:spPr>
        <p:txBody>
          <a:bodyPr/>
          <a:lstStyle/>
          <a:p>
            <a:r>
              <a:rPr lang="en-US" dirty="0"/>
              <a:t>Estimating answers is a very important part of any mathematics calculation, especially for the practical mathematics used in engineering, technology, and the trades.</a:t>
            </a:r>
          </a:p>
          <a:p>
            <a:r>
              <a:rPr lang="en-US" dirty="0"/>
              <a:t>A successful builder, painter, or repairperson must make accurate estimates of job costs—business success depends on it. </a:t>
            </a:r>
          </a:p>
          <a:p>
            <a:r>
              <a:rPr lang="en-US" dirty="0"/>
              <a:t>If you work in a technical trade, getting and keeping your job may depend on your ability to get the correct answer </a:t>
            </a:r>
            <a:r>
              <a:rPr lang="en-US" i="1" dirty="0"/>
              <a:t>every </a:t>
            </a:r>
            <a:r>
              <a:rPr lang="en-US" dirty="0"/>
              <a:t>time.</a:t>
            </a:r>
          </a:p>
          <a:p>
            <a:r>
              <a:rPr lang="en-US" dirty="0"/>
              <a:t>If you use a calculator to do the actual arithmetic, it is even more important to get a careful estimate of the answer first.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584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Practical Applications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9888" y="937753"/>
            <a:ext cx="10980600" cy="4477395"/>
          </a:xfrm>
        </p:spPr>
        <p:txBody>
          <a:bodyPr/>
          <a:lstStyle/>
          <a:p>
            <a:r>
              <a:rPr lang="en-US" dirty="0"/>
              <a:t>Once you learn a basic math skill, you must also learn how to apply that skill to a real-world situation</a:t>
            </a:r>
          </a:p>
          <a:p>
            <a:r>
              <a:rPr lang="en-US" dirty="0"/>
              <a:t>Word problems that call for addition often contain key questions such as “how many . . .?” or “what is the total number of . . .?” </a:t>
            </a:r>
          </a:p>
          <a:p>
            <a:r>
              <a:rPr lang="en-US" dirty="0"/>
              <a:t>Look for these clues that indicate you must add to find the answer.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571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0998D1A-6707-4D73-9F68-409DE0A3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31C202-1051-4B42-8289-5390AE085E58}"/>
              </a:ext>
            </a:extLst>
          </p:cNvPr>
          <p:cNvSpPr/>
          <p:nvPr/>
        </p:nvSpPr>
        <p:spPr>
          <a:xfrm>
            <a:off x="249788" y="874866"/>
            <a:ext cx="95267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 order to accommodate the weight of their equipment, the California Highway Patrol is now using an SUV instead of a sedan as their primary vehicle. The additional equipment they carry includes a push bumper (54 </a:t>
            </a:r>
            <a:r>
              <a:rPr lang="en-US" dirty="0" err="1">
                <a:solidFill>
                  <a:schemeClr val="tx1"/>
                </a:solidFill>
              </a:rPr>
              <a:t>lb</a:t>
            </a:r>
            <a:r>
              <a:rPr lang="en-US" dirty="0">
                <a:solidFill>
                  <a:schemeClr val="tx1"/>
                </a:solidFill>
              </a:rPr>
              <a:t>), a computer (12 </a:t>
            </a:r>
            <a:r>
              <a:rPr lang="en-US" dirty="0" err="1">
                <a:solidFill>
                  <a:schemeClr val="tx1"/>
                </a:solidFill>
              </a:rPr>
              <a:t>lb</a:t>
            </a:r>
            <a:r>
              <a:rPr lang="en-US" dirty="0">
                <a:solidFill>
                  <a:schemeClr val="tx1"/>
                </a:solidFill>
              </a:rPr>
              <a:t>), a gun tub with rifles (32 </a:t>
            </a:r>
            <a:r>
              <a:rPr lang="en-US" dirty="0" err="1">
                <a:solidFill>
                  <a:schemeClr val="tx1"/>
                </a:solidFill>
              </a:rPr>
              <a:t>lb</a:t>
            </a:r>
            <a:r>
              <a:rPr lang="en-US" dirty="0">
                <a:solidFill>
                  <a:schemeClr val="tx1"/>
                </a:solidFill>
              </a:rPr>
              <a:t>), a light bar (30 </a:t>
            </a:r>
            <a:r>
              <a:rPr lang="en-US" dirty="0" err="1">
                <a:solidFill>
                  <a:schemeClr val="tx1"/>
                </a:solidFill>
              </a:rPr>
              <a:t>lb</a:t>
            </a:r>
            <a:r>
              <a:rPr lang="en-US" dirty="0">
                <a:solidFill>
                  <a:schemeClr val="tx1"/>
                </a:solidFill>
              </a:rPr>
              <a:t>), a prisoner barrier (56 </a:t>
            </a:r>
            <a:r>
              <a:rPr lang="en-US" dirty="0" err="1">
                <a:solidFill>
                  <a:schemeClr val="tx1"/>
                </a:solidFill>
              </a:rPr>
              <a:t>lb</a:t>
            </a:r>
            <a:r>
              <a:rPr lang="en-US" dirty="0">
                <a:solidFill>
                  <a:schemeClr val="tx1"/>
                </a:solidFill>
              </a:rPr>
              <a:t>), radio and video equipment (270 </a:t>
            </a:r>
            <a:r>
              <a:rPr lang="en-US" dirty="0" err="1">
                <a:solidFill>
                  <a:schemeClr val="tx1"/>
                </a:solidFill>
              </a:rPr>
              <a:t>lb</a:t>
            </a:r>
            <a:r>
              <a:rPr lang="en-US" dirty="0">
                <a:solidFill>
                  <a:schemeClr val="tx1"/>
                </a:solidFill>
              </a:rPr>
              <a:t>), and other miscellaneous supplies such as flares, first aid supplies, and traffic cones (50 </a:t>
            </a:r>
            <a:r>
              <a:rPr lang="en-US" dirty="0" err="1">
                <a:solidFill>
                  <a:schemeClr val="tx1"/>
                </a:solidFill>
              </a:rPr>
              <a:t>lb</a:t>
            </a:r>
            <a:r>
              <a:rPr lang="en-US" dirty="0">
                <a:solidFill>
                  <a:schemeClr val="tx1"/>
                </a:solidFill>
              </a:rPr>
              <a:t>). What is the total weight of the additional equipment listed?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F0FE22-EEAE-4ED0-A0AE-1CB00A321C04}"/>
              </a:ext>
            </a:extLst>
          </p:cNvPr>
          <p:cNvSpPr/>
          <p:nvPr/>
        </p:nvSpPr>
        <p:spPr>
          <a:xfrm>
            <a:off x="332916" y="4632996"/>
            <a:ext cx="7770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Estimate: </a:t>
            </a:r>
            <a:r>
              <a:rPr lang="en-US" dirty="0">
                <a:cs typeface="Times New Roman" panose="02020603050405020304" pitchFamily="18" charset="0"/>
              </a:rPr>
              <a:t>50 + 10 + 30 + 30 + 60 + 270 + 50 = 500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EA9167-A9A2-4A04-9D59-3F8630E7307A}"/>
              </a:ext>
            </a:extLst>
          </p:cNvPr>
          <p:cNvSpPr/>
          <p:nvPr/>
        </p:nvSpPr>
        <p:spPr>
          <a:xfrm>
            <a:off x="9776564" y="874866"/>
            <a:ext cx="1865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Calculate: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13" name="Picture 12" descr="A drawing of a person&#10;&#10;Description generated with high confidence">
            <a:extLst>
              <a:ext uri="{FF2B5EF4-FFF2-40B4-BE49-F238E27FC236}">
                <a16:creationId xmlns:a16="http://schemas.microsoft.com/office/drawing/2014/main" id="{118D2C0C-041A-4F90-AF9A-5C5B06370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35" y="1449002"/>
            <a:ext cx="1309396" cy="395999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4FE7173-9F3E-4C74-98F3-6882107918FF}"/>
              </a:ext>
            </a:extLst>
          </p:cNvPr>
          <p:cNvSpPr/>
          <p:nvPr/>
        </p:nvSpPr>
        <p:spPr>
          <a:xfrm>
            <a:off x="332916" y="5334685"/>
            <a:ext cx="100504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The new SUVs will need to carry 504 </a:t>
            </a:r>
            <a:r>
              <a:rPr lang="en-US" dirty="0" err="1">
                <a:cs typeface="Times New Roman" panose="02020603050405020304" pitchFamily="18" charset="0"/>
              </a:rPr>
              <a:t>lb</a:t>
            </a:r>
            <a:r>
              <a:rPr lang="en-US" dirty="0">
                <a:cs typeface="Times New Roman" panose="02020603050405020304" pitchFamily="18" charset="0"/>
              </a:rPr>
              <a:t> of additional equipment. Notice that the estimate is very close to the final answer.</a:t>
            </a:r>
          </a:p>
        </p:txBody>
      </p:sp>
    </p:spTree>
    <p:extLst>
      <p:ext uri="{BB962C8B-B14F-4D97-AF65-F5344CB8AC3E}">
        <p14:creationId xmlns:p14="http://schemas.microsoft.com/office/powerpoint/2010/main" val="277325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Units of Measure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9888" y="735873"/>
            <a:ext cx="10980600" cy="33729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Units of measure are important in every trade. Just as you want to make sure that a customer is not thinking in centimeters while you are thinking yards, you will want to make sure that the measurements required for a project have consistent units.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82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Whole Numbers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795437" y="1395414"/>
            <a:ext cx="7856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The whole numbers are 0, 1, 2, 3, …, and so 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Units of Measure</a:t>
            </a:r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9675A21-4FA3-4C58-94D9-90F748B81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25" y="865274"/>
            <a:ext cx="6824627" cy="536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7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Units of Measure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328D62E-7C26-4CF4-90CD-DE7F548D53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26" y="865274"/>
            <a:ext cx="6773056" cy="427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1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678"/>
            <a:ext cx="2713703" cy="955675"/>
          </a:xfrm>
        </p:spPr>
        <p:txBody>
          <a:bodyPr/>
          <a:lstStyle/>
          <a:p>
            <a:r>
              <a:rPr lang="en-US" altLang="en-US" dirty="0"/>
              <a:t>Example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592" y="1044185"/>
            <a:ext cx="7113738" cy="606551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How many letters are in the collection shown?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70792-E07B-42BF-850E-6C61809F2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462" y="18677"/>
            <a:ext cx="2528321" cy="2354585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B9B56AC-305B-45BC-A05F-AEBE1A13D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72" y="2856056"/>
            <a:ext cx="9537211" cy="24688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00E77F-70C9-44EE-8E2A-E5CD7AB1E9C7}"/>
              </a:ext>
            </a:extLst>
          </p:cNvPr>
          <p:cNvSpPr/>
          <p:nvPr/>
        </p:nvSpPr>
        <p:spPr>
          <a:xfrm>
            <a:off x="740844" y="2175206"/>
            <a:ext cx="8760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We can count the letters by grouping them into sets of ten: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8E7910-5FEE-4B2D-ABF4-95E355A87573}"/>
              </a:ext>
            </a:extLst>
          </p:cNvPr>
          <p:cNvSpPr/>
          <p:nvPr/>
        </p:nvSpPr>
        <p:spPr>
          <a:xfrm>
            <a:off x="3366076" y="5471784"/>
            <a:ext cx="2339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2 tens + 3 ones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FDE5ED-422D-4AEB-8F5A-10EB57CC40A8}"/>
              </a:ext>
            </a:extLst>
          </p:cNvPr>
          <p:cNvSpPr/>
          <p:nvPr/>
        </p:nvSpPr>
        <p:spPr>
          <a:xfrm>
            <a:off x="6577285" y="5453307"/>
            <a:ext cx="2339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20 + 3  or 23</a:t>
            </a:r>
          </a:p>
        </p:txBody>
      </p:sp>
    </p:spTree>
    <p:extLst>
      <p:ext uri="{BB962C8B-B14F-4D97-AF65-F5344CB8AC3E}">
        <p14:creationId xmlns:p14="http://schemas.microsoft.com/office/powerpoint/2010/main" val="136499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Expanded Form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757" y="1024520"/>
            <a:ext cx="8849032" cy="1877961"/>
          </a:xfrm>
        </p:spPr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46 = 40 + 6 = 4 tens + 6 ones</a:t>
            </a:r>
          </a:p>
          <a:p>
            <a:r>
              <a:rPr lang="da-DK" dirty="0">
                <a:solidFill>
                  <a:srgbClr val="3333FF"/>
                </a:solidFill>
              </a:rPr>
              <a:t>874 = 800 + 70 + 4 = 8 hundreds + 7 tens + 4 ones</a:t>
            </a:r>
          </a:p>
          <a:p>
            <a:r>
              <a:rPr lang="da-DK" dirty="0">
                <a:solidFill>
                  <a:srgbClr val="3333FF"/>
                </a:solidFill>
              </a:rPr>
              <a:t>305 = 300 + 5 = 3 hundreds + 0 tens + 5 ones</a:t>
            </a:r>
            <a:endParaRPr lang="en-US" altLang="en-US" dirty="0">
              <a:solidFill>
                <a:srgbClr val="3333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DA4D21-0EF3-4070-A652-2D0BC2882423}"/>
              </a:ext>
            </a:extLst>
          </p:cNvPr>
          <p:cNvSpPr/>
          <p:nvPr/>
        </p:nvSpPr>
        <p:spPr>
          <a:xfrm>
            <a:off x="609599" y="3323303"/>
            <a:ext cx="103140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Only ten numerals or number symbols—0, 1, 2, 3, 4, 5, 6, 7, 8, and 9—are needed to write any number. These ten basic numerals are called the </a:t>
            </a: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digits 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of the number.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The digits 4 and 6 are used to write 46, the number 874 is a three-digit number, and so on.</a:t>
            </a:r>
          </a:p>
        </p:txBody>
      </p:sp>
    </p:spTree>
    <p:extLst>
      <p:ext uri="{BB962C8B-B14F-4D97-AF65-F5344CB8AC3E}">
        <p14:creationId xmlns:p14="http://schemas.microsoft.com/office/powerpoint/2010/main" val="166297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Place Value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99" y="1034353"/>
            <a:ext cx="8849032" cy="1877961"/>
          </a:xfrm>
        </p:spPr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Notice that the 2 in 762 means something different from the 2 in 425 or 208. </a:t>
            </a:r>
          </a:p>
          <a:p>
            <a:r>
              <a:rPr lang="en-US" dirty="0">
                <a:solidFill>
                  <a:srgbClr val="3333FF"/>
                </a:solidFill>
              </a:rPr>
              <a:t>In 762, the 2 signifies two ones. In 425, the 2 signifies two tens. In 208, the 2 signifies two hundreds. </a:t>
            </a:r>
            <a:endParaRPr lang="en-US" altLang="en-US" dirty="0">
              <a:solidFill>
                <a:srgbClr val="3333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DA4D21-0EF3-4070-A652-2D0BC2882423}"/>
              </a:ext>
            </a:extLst>
          </p:cNvPr>
          <p:cNvSpPr/>
          <p:nvPr/>
        </p:nvSpPr>
        <p:spPr>
          <a:xfrm>
            <a:off x="1229032" y="3867989"/>
            <a:ext cx="61353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Ours is a </a:t>
            </a:r>
            <a:r>
              <a:rPr lang="en-US" i="1" dirty="0">
                <a:solidFill>
                  <a:schemeClr val="tx1"/>
                </a:solidFill>
              </a:rPr>
              <a:t>place-value </a:t>
            </a:r>
            <a:r>
              <a:rPr lang="en-US" dirty="0">
                <a:solidFill>
                  <a:schemeClr val="tx1"/>
                </a:solidFill>
              </a:rPr>
              <a:t>system of naming numbers: the value of any digit depends on the place where it is located.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0FA5D9B-4636-400A-9959-41951052E7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40" y="2999966"/>
            <a:ext cx="3464711" cy="282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8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Reading and Writing Whole Numbers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557" y="1333507"/>
            <a:ext cx="11158728" cy="15242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Expanded-form is useful especially in naming very large numbers. Any large number given in numerical form may be translated to words by using the following diagram:</a:t>
            </a:r>
            <a:endParaRPr lang="en-US" altLang="en-US" dirty="0"/>
          </a:p>
        </p:txBody>
      </p:sp>
      <p:pic>
        <p:nvPicPr>
          <p:cNvPr id="3" name="Picture 2" descr="A close up of a piano&#10;&#10;Description generated with high confidence">
            <a:extLst>
              <a:ext uri="{FF2B5EF4-FFF2-40B4-BE49-F238E27FC236}">
                <a16:creationId xmlns:a16="http://schemas.microsoft.com/office/drawing/2014/main" id="{6C46CBC1-858D-44D8-A6AC-80E5CE99F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5" y="2990284"/>
            <a:ext cx="9290322" cy="2825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678"/>
            <a:ext cx="2713703" cy="955675"/>
          </a:xfrm>
        </p:spPr>
        <p:txBody>
          <a:bodyPr/>
          <a:lstStyle/>
          <a:p>
            <a:r>
              <a:rPr lang="en-US" altLang="en-US" dirty="0"/>
              <a:t>Example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592" y="1044185"/>
            <a:ext cx="9880556" cy="606551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The number 14,237 can be placed in the diagram like this: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6198D-213E-4920-89AD-C5C126593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884" y="1744314"/>
            <a:ext cx="5202946" cy="2971806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E90DF86E-07FF-4E21-8CEA-32596E716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31" y="5096877"/>
            <a:ext cx="11222338" cy="60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kern="0" dirty="0"/>
              <a:t>The number 14,237 is read “fourteen thousand, two hundred thirty-seven.”</a:t>
            </a:r>
          </a:p>
        </p:txBody>
      </p:sp>
    </p:spTree>
    <p:extLst>
      <p:ext uri="{BB962C8B-B14F-4D97-AF65-F5344CB8AC3E}">
        <p14:creationId xmlns:p14="http://schemas.microsoft.com/office/powerpoint/2010/main" val="29746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678"/>
            <a:ext cx="2713703" cy="955675"/>
          </a:xfrm>
        </p:spPr>
        <p:txBody>
          <a:bodyPr/>
          <a:lstStyle/>
          <a:p>
            <a:r>
              <a:rPr lang="en-US" altLang="en-US" dirty="0"/>
              <a:t>Example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592" y="1044185"/>
            <a:ext cx="9880556" cy="606551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The number 47,653,290,866 becomes: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90DF86E-07FF-4E21-8CEA-32596E716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92" y="5086938"/>
            <a:ext cx="11222338" cy="102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/>
              <a:t>and is read “forty-seven billion, six hundred fifty-three million, two hundred ninety thousand, eight hundred sixty-six.”</a:t>
            </a:r>
            <a:endParaRPr lang="en-US" altLang="en-US" kern="0" dirty="0"/>
          </a:p>
        </p:txBody>
      </p:sp>
      <p:pic>
        <p:nvPicPr>
          <p:cNvPr id="3" name="Picture 2" descr="A close up of a piano&#10;&#10;Description generated with high confidence">
            <a:extLst>
              <a:ext uri="{FF2B5EF4-FFF2-40B4-BE49-F238E27FC236}">
                <a16:creationId xmlns:a16="http://schemas.microsoft.com/office/drawing/2014/main" id="{D9276716-CCD8-41D9-9448-F2139D29A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51" y="1910366"/>
            <a:ext cx="9304038" cy="291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0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11706</TotalTime>
  <Words>1882</Words>
  <Application>Microsoft Office PowerPoint</Application>
  <PresentationFormat>Widescreen</PresentationFormat>
  <Paragraphs>211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Tahoma</vt:lpstr>
      <vt:lpstr>Calibri</vt:lpstr>
      <vt:lpstr>Arial Narrow</vt:lpstr>
      <vt:lpstr>Times New Roman</vt:lpstr>
      <vt:lpstr>Cambria Math</vt:lpstr>
      <vt:lpstr>3_Custom Design</vt:lpstr>
      <vt:lpstr>PowerPoint Presentation</vt:lpstr>
      <vt:lpstr>Objectives:</vt:lpstr>
      <vt:lpstr>Whole Numbers</vt:lpstr>
      <vt:lpstr>Example</vt:lpstr>
      <vt:lpstr>Expanded Form</vt:lpstr>
      <vt:lpstr>Place Value</vt:lpstr>
      <vt:lpstr>Reading and Writing Whole Numbers</vt:lpstr>
      <vt:lpstr>Example</vt:lpstr>
      <vt:lpstr>Example</vt:lpstr>
      <vt:lpstr>Reading and Writing Whole Numbers</vt:lpstr>
      <vt:lpstr>Rounding Whole Numbers</vt:lpstr>
      <vt:lpstr>Rounding Whole Numbers</vt:lpstr>
      <vt:lpstr>Example</vt:lpstr>
      <vt:lpstr>Addition of Whole Numbers</vt:lpstr>
      <vt:lpstr>Estimating</vt:lpstr>
      <vt:lpstr>Estimating</vt:lpstr>
      <vt:lpstr>Estimating</vt:lpstr>
      <vt:lpstr>Guess and Check Method</vt:lpstr>
      <vt:lpstr>Example</vt:lpstr>
      <vt:lpstr>A Closer Look</vt:lpstr>
      <vt:lpstr>Example</vt:lpstr>
      <vt:lpstr>Example Continued</vt:lpstr>
      <vt:lpstr>Example Continued</vt:lpstr>
      <vt:lpstr>Example Continued</vt:lpstr>
      <vt:lpstr>Example Continued</vt:lpstr>
      <vt:lpstr>Importance of Estimating</vt:lpstr>
      <vt:lpstr>Practical Applications</vt:lpstr>
      <vt:lpstr>Example</vt:lpstr>
      <vt:lpstr>Units of Measure</vt:lpstr>
      <vt:lpstr>Units of Measure</vt:lpstr>
      <vt:lpstr>Units of Measure</vt:lpstr>
    </vt:vector>
  </TitlesOfParts>
  <Company>Copyright © 2019, 2015, 2011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for the Trades 11th Edition</dc:title>
  <dc:subject/>
  <dc:creator>Saunders/Carman</dc:creator>
  <dc:description/>
  <cp:lastModifiedBy>Sue Glascoe</cp:lastModifiedBy>
  <cp:revision>964</cp:revision>
  <cp:lastPrinted>2001-11-04T00:51:13Z</cp:lastPrinted>
  <dcterms:created xsi:type="dcterms:W3CDTF">2005-02-25T19:46:41Z</dcterms:created>
  <dcterms:modified xsi:type="dcterms:W3CDTF">2018-04-21T18:21:44Z</dcterms:modified>
</cp:coreProperties>
</file>